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6" r:id="rId2"/>
    <p:sldMasterId id="2147483663" r:id="rId3"/>
  </p:sldMasterIdLst>
  <p:notesMasterIdLst>
    <p:notesMasterId r:id="rId38"/>
  </p:notesMasterIdLst>
  <p:handoutMasterIdLst>
    <p:handoutMasterId r:id="rId39"/>
  </p:handoutMasterIdLst>
  <p:sldIdLst>
    <p:sldId id="256" r:id="rId4"/>
    <p:sldId id="308" r:id="rId5"/>
    <p:sldId id="310" r:id="rId6"/>
    <p:sldId id="271" r:id="rId7"/>
    <p:sldId id="274" r:id="rId8"/>
    <p:sldId id="277" r:id="rId9"/>
    <p:sldId id="278" r:id="rId10"/>
    <p:sldId id="280" r:id="rId11"/>
    <p:sldId id="295" r:id="rId12"/>
    <p:sldId id="296" r:id="rId13"/>
    <p:sldId id="286" r:id="rId14"/>
    <p:sldId id="288" r:id="rId15"/>
    <p:sldId id="300" r:id="rId16"/>
    <p:sldId id="301" r:id="rId17"/>
    <p:sldId id="297" r:id="rId18"/>
    <p:sldId id="298" r:id="rId19"/>
    <p:sldId id="293" r:id="rId20"/>
    <p:sldId id="275" r:id="rId21"/>
    <p:sldId id="315" r:id="rId22"/>
    <p:sldId id="305" r:id="rId23"/>
    <p:sldId id="312" r:id="rId24"/>
    <p:sldId id="318" r:id="rId25"/>
    <p:sldId id="317" r:id="rId26"/>
    <p:sldId id="316" r:id="rId27"/>
    <p:sldId id="306" r:id="rId28"/>
    <p:sldId id="307" r:id="rId29"/>
    <p:sldId id="294" r:id="rId30"/>
    <p:sldId id="276" r:id="rId31"/>
    <p:sldId id="302" r:id="rId32"/>
    <p:sldId id="269" r:id="rId33"/>
    <p:sldId id="299" r:id="rId34"/>
    <p:sldId id="270" r:id="rId35"/>
    <p:sldId id="268" r:id="rId36"/>
    <p:sldId id="309" r:id="rId37"/>
  </p:sldIdLst>
  <p:sldSz cx="9144000" cy="5143500" type="screen16x9"/>
  <p:notesSz cx="6797675" cy="9926638"/>
  <p:custDataLst>
    <p:tags r:id="rId40"/>
  </p:custData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uter Groen" initials="W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F01"/>
    <a:srgbClr val="FFDB01"/>
    <a:srgbClr val="FFE101"/>
    <a:srgbClr val="FFFF00"/>
    <a:srgbClr val="C3D69B"/>
    <a:srgbClr val="1D1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6" autoAdjust="0"/>
  </p:normalViewPr>
  <p:slideViewPr>
    <p:cSldViewPr snapToGrid="0" snapToObjects="1">
      <p:cViewPr varScale="1">
        <p:scale>
          <a:sx n="145" d="100"/>
          <a:sy n="145" d="100"/>
        </p:scale>
        <p:origin x="660" y="126"/>
      </p:cViewPr>
      <p:guideLst>
        <p:guide orient="horz" pos="1620"/>
        <p:guide pos="2857"/>
      </p:guideLst>
    </p:cSldViewPr>
  </p:slideViewPr>
  <p:outlineViewPr>
    <p:cViewPr>
      <p:scale>
        <a:sx n="33" d="100"/>
        <a:sy n="33" d="100"/>
      </p:scale>
      <p:origin x="0" y="-6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3062" y="6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Competenties (indicatief) op basis van DAMA standaard DMBOK2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Gewenst</c:v>
                </c:pt>
              </c:strCache>
            </c:strRef>
          </c:tx>
          <c:spPr>
            <a:solidFill>
              <a:srgbClr val="C3D69B">
                <a:alpha val="61176"/>
              </a:srgbClr>
            </a:solidFill>
            <a:ln w="9525" cap="flat" cmpd="sng" algn="ctr">
              <a:solidFill>
                <a:schemeClr val="accent1"/>
              </a:solidFill>
              <a:round/>
            </a:ln>
            <a:effectLst>
              <a:outerShdw blurRad="40000" dist="20000" dir="5400000" rotWithShape="0">
                <a:srgbClr val="000000">
                  <a:alpha val="7000"/>
                </a:srgbClr>
              </a:outerShdw>
            </a:effectLst>
          </c:spPr>
          <c:cat>
            <c:strRef>
              <c:f>Blad1!$A$2:$A$12</c:f>
              <c:strCache>
                <c:ptCount val="11"/>
                <c:pt idx="0">
                  <c:v>Data Governance</c:v>
                </c:pt>
                <c:pt idx="1">
                  <c:v>Data Quality</c:v>
                </c:pt>
                <c:pt idx="2">
                  <c:v>Data Architecture</c:v>
                </c:pt>
                <c:pt idx="3">
                  <c:v>Data Modelling &amp; Development</c:v>
                </c:pt>
                <c:pt idx="4">
                  <c:v>Data Storage &amp; Operations</c:v>
                </c:pt>
                <c:pt idx="5">
                  <c:v>Data Security</c:v>
                </c:pt>
                <c:pt idx="6">
                  <c:v>Data Integration &amp; Interoperability</c:v>
                </c:pt>
                <c:pt idx="7">
                  <c:v>Documents &amp; Content</c:v>
                </c:pt>
                <c:pt idx="8">
                  <c:v>Reference &amp; Master Data</c:v>
                </c:pt>
                <c:pt idx="9">
                  <c:v>Data Warehousing &amp; Business Intelligence</c:v>
                </c:pt>
                <c:pt idx="10">
                  <c:v>Meta-Data</c:v>
                </c:pt>
              </c:strCache>
            </c:strRef>
          </c:cat>
          <c:val>
            <c:numRef>
              <c:f>Blad1!$B$2:$B$12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4.5</c:v>
                </c:pt>
                <c:pt idx="6">
                  <c:v>5</c:v>
                </c:pt>
                <c:pt idx="7">
                  <c:v>2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Aanwezig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76000"/>
                    <a:tint val="50000"/>
                    <a:satMod val="300000"/>
                  </a:schemeClr>
                </a:gs>
                <a:gs pos="35000">
                  <a:schemeClr val="accent3">
                    <a:shade val="76000"/>
                    <a:tint val="37000"/>
                    <a:satMod val="300000"/>
                  </a:schemeClr>
                </a:gs>
                <a:gs pos="100000">
                  <a:schemeClr val="accent3">
                    <a:shade val="7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7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65000"/>
                </a:srgbClr>
              </a:outerShdw>
            </a:effectLst>
          </c:spPr>
          <c:cat>
            <c:strRef>
              <c:f>Blad1!$A$2:$A$12</c:f>
              <c:strCache>
                <c:ptCount val="11"/>
                <c:pt idx="0">
                  <c:v>Data Governance</c:v>
                </c:pt>
                <c:pt idx="1">
                  <c:v>Data Quality</c:v>
                </c:pt>
                <c:pt idx="2">
                  <c:v>Data Architecture</c:v>
                </c:pt>
                <c:pt idx="3">
                  <c:v>Data Modelling &amp; Development</c:v>
                </c:pt>
                <c:pt idx="4">
                  <c:v>Data Storage &amp; Operations</c:v>
                </c:pt>
                <c:pt idx="5">
                  <c:v>Data Security</c:v>
                </c:pt>
                <c:pt idx="6">
                  <c:v>Data Integration &amp; Interoperability</c:v>
                </c:pt>
                <c:pt idx="7">
                  <c:v>Documents &amp; Content</c:v>
                </c:pt>
                <c:pt idx="8">
                  <c:v>Reference &amp; Master Data</c:v>
                </c:pt>
                <c:pt idx="9">
                  <c:v>Data Warehousing &amp; Business Intelligence</c:v>
                </c:pt>
                <c:pt idx="10">
                  <c:v>Meta-Data</c:v>
                </c:pt>
              </c:strCache>
            </c:strRef>
          </c:cat>
          <c:val>
            <c:numRef>
              <c:f>Blad1!$C$2:$C$12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1.5</c:v>
                </c:pt>
                <c:pt idx="7">
                  <c:v>0.5</c:v>
                </c:pt>
                <c:pt idx="8">
                  <c:v>1</c:v>
                </c:pt>
                <c:pt idx="9">
                  <c:v>0.5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9946080"/>
        <c:axId val="1789944992"/>
      </c:radarChart>
      <c:catAx>
        <c:axId val="178994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9944992"/>
        <c:crosses val="autoZero"/>
        <c:auto val="1"/>
        <c:lblAlgn val="ctr"/>
        <c:lblOffset val="100"/>
        <c:noMultiLvlLbl val="0"/>
      </c:catAx>
      <c:valAx>
        <c:axId val="178994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>
            <a:softEdge rad="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994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35506-20AA-E04E-906E-16C7F25F3B3F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B5742-B084-A84F-B4CB-FBD28B019A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459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5AFB2-E478-284F-9141-7F43EEFCEB39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377649" y="4715153"/>
            <a:ext cx="6042378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CAF0C-E939-E94E-998E-C0BC620F3F4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723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data </a:t>
            </a:r>
            <a:r>
              <a:rPr lang="en-US" dirty="0" err="1" smtClean="0"/>
              <a:t>toevoegen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F0C-E939-E94E-998E-C0BC620F3F4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989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E704-19C8-4105-8D6A-5FBC1CE991E7}" type="slidenum">
              <a:rPr lang="nl-NL" smtClean="0"/>
              <a:pPr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851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E704-19C8-4105-8D6A-5FBC1CE991E7}" type="slidenum">
              <a:rPr lang="nl-NL" smtClean="0"/>
              <a:pPr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03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16369" y="2473158"/>
            <a:ext cx="5511262" cy="58812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816369" y="3202071"/>
            <a:ext cx="5511262" cy="407403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rgbClr val="008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Datum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74153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D19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1D19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D19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D19A2"/>
                </a:solidFill>
              </a:defRPr>
            </a:lvl4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322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0627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Titel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Titel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  <a:endParaRPr lang="nl-NL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3193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2898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D19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1D19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D19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D19A2"/>
                </a:solidFill>
              </a:defRPr>
            </a:lvl4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375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1479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Titel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Titel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  <a:endParaRPr lang="nl-NL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9146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986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D19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1D19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D19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D19A2"/>
                </a:solidFill>
              </a:defRPr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017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358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Titel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Titel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149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159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19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6E91-AB01-4822-8E70-3764F4A6B580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 descr="contakt-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0052" y="4632204"/>
            <a:ext cx="1666021" cy="51129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36" y="4629346"/>
            <a:ext cx="1611016" cy="5141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" y="4635062"/>
            <a:ext cx="1579237" cy="50905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061"/>
            <a:ext cx="939800" cy="50905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9846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6E91-AB01-4822-8E70-3764F4A6B580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 descr="contakt-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0052" y="4632204"/>
            <a:ext cx="1666021" cy="51129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36" y="4629346"/>
            <a:ext cx="1611016" cy="5141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" y="4635062"/>
            <a:ext cx="1579237" cy="50905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061"/>
            <a:ext cx="939800" cy="50905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51743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6E91-AB01-4822-8E70-3764F4A6B580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 descr="contakt-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0052" y="4632204"/>
            <a:ext cx="1666021" cy="51129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36" y="4629346"/>
            <a:ext cx="1611016" cy="5141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" y="4635062"/>
            <a:ext cx="1579237" cy="50905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061"/>
            <a:ext cx="939800" cy="50905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47564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2253533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think-cell Slide" r:id="rId14" imgW="663" imgH="664" progId="TCLayout.ActiveDocument.1">
                  <p:embed/>
                </p:oleObj>
              </mc:Choice>
              <mc:Fallback>
                <p:oleObj name="think-cell Slide" r:id="rId14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60000"/>
            <a:fld id="{96B6D8B9-0CA4-E249-BDC2-A713677BD303}" type="slidenum">
              <a:rPr lang="nl-NL" smtClean="0"/>
              <a:pPr defTabSz="360000"/>
              <a:t>‹#›</a:t>
            </a:fld>
            <a:endParaRPr lang="nl-NL" dirty="0"/>
          </a:p>
        </p:txBody>
      </p:sp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992221" y="206377"/>
            <a:ext cx="7694578" cy="623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040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9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60000" rtl="0" eaLnBrk="1" latinLnBrk="0" hangingPunct="1">
        <a:spcBef>
          <a:spcPct val="0"/>
        </a:spcBef>
        <a:buNone/>
        <a:defRPr lang="nl-NL" sz="2400" kern="1200" dirty="0">
          <a:solidFill>
            <a:srgbClr val="1D19A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360000" rtl="0" eaLnBrk="1" latinLnBrk="0" hangingPunct="1">
        <a:spcBef>
          <a:spcPts val="0"/>
        </a:spcBef>
        <a:buFont typeface="Arial"/>
        <a:buChar char="•"/>
        <a:defRPr sz="2800" kern="1200">
          <a:solidFill>
            <a:srgbClr val="1D19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360000" algn="l" defTabSz="360000" rtl="0" eaLnBrk="1" latinLnBrk="0" hangingPunct="1">
        <a:spcBef>
          <a:spcPts val="0"/>
        </a:spcBef>
        <a:buFont typeface="Arial"/>
        <a:buChar char="–"/>
        <a:defRPr sz="2400" kern="1200">
          <a:solidFill>
            <a:srgbClr val="1D19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360000" rtl="0" eaLnBrk="1" latinLnBrk="0" hangingPunct="1">
        <a:spcBef>
          <a:spcPts val="0"/>
        </a:spcBef>
        <a:buFont typeface="Wingdings" panose="05000000000000000000" pitchFamily="2" charset="2"/>
        <a:buChar char="§"/>
        <a:defRPr sz="2000" kern="1200">
          <a:solidFill>
            <a:srgbClr val="1D19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360000" rtl="0" eaLnBrk="1" latinLnBrk="0" hangingPunct="1">
        <a:spcBef>
          <a:spcPts val="0"/>
        </a:spcBef>
        <a:buFont typeface="Courier New" panose="02070309020205020404" pitchFamily="49" charset="0"/>
        <a:buChar char="o"/>
        <a:defRPr sz="2000" kern="1200">
          <a:solidFill>
            <a:srgbClr val="1D19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60000"/>
            <a:fld id="{96B6D8B9-0CA4-E249-BDC2-A713677BD303}" type="slidenum">
              <a:rPr lang="nl-NL" smtClean="0"/>
              <a:pPr defTabSz="360000"/>
              <a:t>‹#›</a:t>
            </a:fld>
            <a:endParaRPr lang="nl-NL" dirty="0"/>
          </a:p>
        </p:txBody>
      </p:sp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992221" y="206377"/>
            <a:ext cx="7694578" cy="6237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756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60000" rtl="0" eaLnBrk="1" latinLnBrk="0" hangingPunct="1">
        <a:spcBef>
          <a:spcPct val="0"/>
        </a:spcBef>
        <a:buNone/>
        <a:defRPr lang="nl-NL" sz="4000" kern="1200" dirty="0">
          <a:solidFill>
            <a:srgbClr val="1D19A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360000" rtl="0" eaLnBrk="1" latinLnBrk="0" hangingPunct="1">
        <a:spcBef>
          <a:spcPts val="0"/>
        </a:spcBef>
        <a:buFont typeface="Arial"/>
        <a:buChar char="•"/>
        <a:defRPr sz="2800" kern="1200">
          <a:solidFill>
            <a:srgbClr val="1D19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360000" algn="l" defTabSz="360000" rtl="0" eaLnBrk="1" latinLnBrk="0" hangingPunct="1">
        <a:spcBef>
          <a:spcPts val="0"/>
        </a:spcBef>
        <a:buFont typeface="Arial"/>
        <a:buChar char="–"/>
        <a:defRPr sz="2400" kern="1200">
          <a:solidFill>
            <a:srgbClr val="1D19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360000" rtl="0" eaLnBrk="1" latinLnBrk="0" hangingPunct="1">
        <a:spcBef>
          <a:spcPts val="0"/>
        </a:spcBef>
        <a:buFont typeface="Wingdings" panose="05000000000000000000" pitchFamily="2" charset="2"/>
        <a:buChar char="§"/>
        <a:defRPr sz="2000" kern="1200">
          <a:solidFill>
            <a:srgbClr val="1D19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360000" rtl="0" eaLnBrk="1" latinLnBrk="0" hangingPunct="1">
        <a:spcBef>
          <a:spcPts val="0"/>
        </a:spcBef>
        <a:buFont typeface="Courier New" panose="02070309020205020404" pitchFamily="49" charset="0"/>
        <a:buChar char="o"/>
        <a:defRPr sz="2000" kern="1200">
          <a:solidFill>
            <a:srgbClr val="1D19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60000"/>
            <a:fld id="{96B6D8B9-0CA4-E249-BDC2-A713677BD303}" type="slidenum">
              <a:rPr lang="nl-NL" smtClean="0"/>
              <a:pPr defTabSz="360000"/>
              <a:t>‹#›</a:t>
            </a:fld>
            <a:endParaRPr lang="nl-NL" dirty="0"/>
          </a:p>
        </p:txBody>
      </p:sp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992221" y="206377"/>
            <a:ext cx="7694578" cy="6237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3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60000" rtl="0" eaLnBrk="1" latinLnBrk="0" hangingPunct="1">
        <a:spcBef>
          <a:spcPct val="0"/>
        </a:spcBef>
        <a:buNone/>
        <a:defRPr lang="nl-NL" sz="4000" kern="1200" dirty="0">
          <a:solidFill>
            <a:srgbClr val="1D19A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360000" rtl="0" eaLnBrk="1" latinLnBrk="0" hangingPunct="1">
        <a:spcBef>
          <a:spcPts val="0"/>
        </a:spcBef>
        <a:buFont typeface="Arial"/>
        <a:buChar char="•"/>
        <a:defRPr sz="2800" kern="1200">
          <a:solidFill>
            <a:srgbClr val="1D19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360000" algn="l" defTabSz="360000" rtl="0" eaLnBrk="1" latinLnBrk="0" hangingPunct="1">
        <a:spcBef>
          <a:spcPts val="0"/>
        </a:spcBef>
        <a:buFont typeface="Arial"/>
        <a:buChar char="–"/>
        <a:defRPr sz="2400" kern="1200">
          <a:solidFill>
            <a:srgbClr val="1D19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360000" rtl="0" eaLnBrk="1" latinLnBrk="0" hangingPunct="1">
        <a:spcBef>
          <a:spcPts val="0"/>
        </a:spcBef>
        <a:buFont typeface="Wingdings" panose="05000000000000000000" pitchFamily="2" charset="2"/>
        <a:buChar char="§"/>
        <a:defRPr sz="2000" kern="1200">
          <a:solidFill>
            <a:srgbClr val="1D19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360000" rtl="0" eaLnBrk="1" latinLnBrk="0" hangingPunct="1">
        <a:spcBef>
          <a:spcPts val="0"/>
        </a:spcBef>
        <a:buFont typeface="Courier New" panose="02070309020205020404" pitchFamily="49" charset="0"/>
        <a:buChar char="o"/>
        <a:defRPr sz="2000" kern="1200">
          <a:solidFill>
            <a:srgbClr val="1D19A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242467" y="2817645"/>
            <a:ext cx="6256394" cy="588127"/>
          </a:xfrm>
        </p:spPr>
        <p:txBody>
          <a:bodyPr>
            <a:noAutofit/>
          </a:bodyPr>
          <a:lstStyle/>
          <a:p>
            <a:r>
              <a:rPr lang="nl-NL" sz="2800" smtClean="0"/>
              <a:t>Big data analytics for Smart Mainport</a:t>
            </a:r>
            <a:br>
              <a:rPr lang="nl-NL" sz="2800" smtClean="0"/>
            </a:br>
            <a:r>
              <a:rPr lang="nl-NL" sz="2800" smtClean="0"/>
              <a:t>Resultaten fase 1 – vooronderzoek</a:t>
            </a:r>
            <a:endParaRPr lang="nl-NL" sz="2800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-842941" y="4082915"/>
            <a:ext cx="5511262" cy="407403"/>
          </a:xfrm>
        </p:spPr>
        <p:txBody>
          <a:bodyPr/>
          <a:lstStyle/>
          <a:p>
            <a:r>
              <a:rPr lang="nl-NL" dirty="0" smtClean="0"/>
              <a:t>25 </a:t>
            </a:r>
            <a:r>
              <a:rPr lang="nl-NL" dirty="0" smtClean="0"/>
              <a:t>april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09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Beknopt verslag Portbase </a:t>
            </a:r>
            <a:r>
              <a:rPr lang="nl-NL" dirty="0" smtClean="0"/>
              <a:t>(2/2</a:t>
            </a:r>
            <a:r>
              <a:rPr lang="nl-NL" dirty="0"/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Hoe is men nu georganiseerd</a:t>
            </a:r>
            <a:r>
              <a:rPr lang="nl-NL" sz="1800" dirty="0" smtClean="0"/>
              <a:t>?</a:t>
            </a:r>
          </a:p>
          <a:p>
            <a:pPr lvl="1"/>
            <a:r>
              <a:rPr lang="nl-NL" sz="1600" dirty="0"/>
              <a:t>In een neutrale positie tussen private en publieke partijen. Men kiest een gematigde en voorzichtige </a:t>
            </a:r>
            <a:r>
              <a:rPr lang="nl-NL" sz="1600" dirty="0" smtClean="0"/>
              <a:t>strategie. Postbase volgt de uitgangspunten van de overheid in Single Windows</a:t>
            </a:r>
          </a:p>
          <a:p>
            <a:r>
              <a:rPr lang="nl-NL" sz="1800" dirty="0"/>
              <a:t>Wanneer is het traject geslaagd?</a:t>
            </a:r>
          </a:p>
          <a:p>
            <a:pPr lvl="1"/>
            <a:r>
              <a:rPr lang="nl-NL" sz="1600" dirty="0" smtClean="0"/>
              <a:t>Als door synergie van data uitwisseling de voorspelbaarheid voor klantprocessen vertaald kan worden in toegevoegde waarde.</a:t>
            </a:r>
          </a:p>
          <a:p>
            <a:pPr lvl="1"/>
            <a:r>
              <a:rPr lang="nl-NL" sz="1600" dirty="0" smtClean="0"/>
              <a:t>Middels een </a:t>
            </a:r>
            <a:r>
              <a:rPr lang="nl-NL" sz="1600" dirty="0" err="1" smtClean="0"/>
              <a:t>Proof</a:t>
            </a:r>
            <a:r>
              <a:rPr lang="nl-NL" sz="1600" dirty="0" smtClean="0"/>
              <a:t> of Value overtuigen dat er room </a:t>
            </a:r>
            <a:r>
              <a:rPr lang="nl-NL" sz="1600" dirty="0" err="1" smtClean="0"/>
              <a:t>for</a:t>
            </a:r>
            <a:r>
              <a:rPr lang="nl-NL" sz="1600" dirty="0" smtClean="0"/>
              <a:t> </a:t>
            </a:r>
            <a:r>
              <a:rPr lang="nl-NL" sz="1600" dirty="0" err="1" smtClean="0"/>
              <a:t>improvement</a:t>
            </a:r>
            <a:r>
              <a:rPr lang="nl-NL" sz="1600" dirty="0" smtClean="0"/>
              <a:t> is in het logistieke proces </a:t>
            </a:r>
            <a:r>
              <a:rPr lang="nl-NL" sz="1600" dirty="0" err="1" smtClean="0"/>
              <a:t>obv</a:t>
            </a:r>
            <a:r>
              <a:rPr lang="nl-NL" sz="1600" dirty="0" smtClean="0"/>
              <a:t> data </a:t>
            </a:r>
            <a:r>
              <a:rPr lang="nl-NL" sz="1600" dirty="0" err="1" smtClean="0"/>
              <a:t>analytics</a:t>
            </a:r>
            <a:endParaRPr lang="nl-NL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986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Beknopt verslag Schiphol </a:t>
            </a:r>
            <a:r>
              <a:rPr lang="nl-NL" dirty="0" smtClean="0"/>
              <a:t>Cargo (1/2)</a:t>
            </a:r>
            <a:endParaRPr lang="nl-N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Waarom wil men aan de slag met dit onderwerp?</a:t>
            </a:r>
          </a:p>
          <a:p>
            <a:pPr lvl="1"/>
            <a:r>
              <a:rPr lang="nl-NL" sz="1600" dirty="0"/>
              <a:t>Om de slag niet te missen in deze tijd van open platforms en alles en iedereen die “</a:t>
            </a:r>
            <a:r>
              <a:rPr lang="nl-NL" sz="1600" dirty="0" err="1"/>
              <a:t>connected</a:t>
            </a:r>
            <a:r>
              <a:rPr lang="nl-NL" sz="1600" dirty="0"/>
              <a:t>” is. Schiphol Cargo voelt ook een “publieke verantwoordelijkheid” de vrachtafhandeling te optimaliseren in het belang van de BV Nederland.</a:t>
            </a:r>
            <a:endParaRPr lang="nl-NL" sz="1600" dirty="0" smtClean="0"/>
          </a:p>
          <a:p>
            <a:r>
              <a:rPr lang="nl-NL" sz="1800" dirty="0"/>
              <a:t>Wat wil men weten en/of ondersteunen</a:t>
            </a:r>
            <a:r>
              <a:rPr lang="nl-NL" sz="1800" dirty="0" smtClean="0"/>
              <a:t>?</a:t>
            </a:r>
          </a:p>
          <a:p>
            <a:pPr lvl="1"/>
            <a:r>
              <a:rPr lang="nl-NL" sz="1600" dirty="0" err="1" smtClean="0"/>
              <a:t>Realtime</a:t>
            </a:r>
            <a:r>
              <a:rPr lang="nl-NL" sz="1600" dirty="0" smtClean="0"/>
              <a:t> inzicht in aan- en aflever wegtransporten om de voorspelbaarheid en kwaliteit van eigen processen te vergroten</a:t>
            </a:r>
          </a:p>
          <a:p>
            <a:pPr lvl="1"/>
            <a:r>
              <a:rPr lang="nl-NL" sz="1600" dirty="0" smtClean="0"/>
              <a:t>Standaardisering van data om kwaliteit, snelheid en kostprijs van de dienstverlening te verbeteren</a:t>
            </a:r>
            <a:endParaRPr lang="nl-NL" sz="1600" dirty="0"/>
          </a:p>
          <a:p>
            <a:endParaRPr lang="nl-N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742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Beknopt verslag Schiphol Cargo (2/2)</a:t>
            </a:r>
            <a:endParaRPr lang="nl-N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Hoe is men nu georganiseerd</a:t>
            </a:r>
            <a:r>
              <a:rPr lang="nl-NL" sz="1800" dirty="0" smtClean="0"/>
              <a:t>?</a:t>
            </a:r>
          </a:p>
          <a:p>
            <a:pPr lvl="1"/>
            <a:r>
              <a:rPr lang="nl-NL" sz="1600" dirty="0" smtClean="0"/>
              <a:t>Er lijkt geen te benchmarken </a:t>
            </a:r>
            <a:r>
              <a:rPr lang="nl-NL" sz="1600" dirty="0"/>
              <a:t>andere luchthaven; inspiratie kan wellicht in andere bedrijfstakken als petrochemie gevonden worden waar in de gehele keten hoogwaardige en eenduidige bruikbare data is</a:t>
            </a:r>
            <a:endParaRPr lang="nl-NL" sz="1600" dirty="0" smtClean="0"/>
          </a:p>
          <a:p>
            <a:r>
              <a:rPr lang="nl-NL" sz="1800" dirty="0"/>
              <a:t>Wanneer is het traject geslaagd?</a:t>
            </a:r>
          </a:p>
          <a:p>
            <a:pPr lvl="1"/>
            <a:r>
              <a:rPr lang="nl-NL" sz="1600" dirty="0"/>
              <a:t>Als het een echt meetbare concrete verbetering t.o.v. de huidige performance oplevert. Een pilot en simpele </a:t>
            </a:r>
            <a:r>
              <a:rPr lang="nl-NL" sz="1600" dirty="0" err="1"/>
              <a:t>quick</a:t>
            </a:r>
            <a:r>
              <a:rPr lang="nl-NL" sz="1600" dirty="0"/>
              <a:t> win zou prettig zijn naast alle huidige initiatieven. (</a:t>
            </a:r>
            <a:r>
              <a:rPr lang="nl-NL" sz="1600" dirty="0" err="1"/>
              <a:t>Thing</a:t>
            </a:r>
            <a:r>
              <a:rPr lang="nl-NL" sz="1600" dirty="0"/>
              <a:t> big, </a:t>
            </a:r>
            <a:r>
              <a:rPr lang="nl-NL" sz="1600" dirty="0" err="1"/>
              <a:t>and</a:t>
            </a:r>
            <a:r>
              <a:rPr lang="nl-NL" sz="1600" dirty="0"/>
              <a:t> act small</a:t>
            </a:r>
            <a:r>
              <a:rPr lang="nl-NL" sz="1600" dirty="0" smtClean="0"/>
              <a:t>)</a:t>
            </a:r>
          </a:p>
          <a:p>
            <a:pPr lvl="1"/>
            <a:r>
              <a:rPr lang="nl-NL" sz="1600" dirty="0"/>
              <a:t>meer met de DOUANE meekijken is een wens; “wat zijn de uitgangspunten voor hun profielen, welke informatie kunnen wij leveren?”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0232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Beknopt verslag </a:t>
            </a:r>
            <a:r>
              <a:rPr lang="nl-NL" dirty="0" smtClean="0"/>
              <a:t>Havenbedrijf Rotterdam (1/2)</a:t>
            </a:r>
            <a:endParaRPr lang="nl-N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1800" dirty="0" smtClean="0"/>
              <a:t>Waarom wil men aan de slag met dit onderwerp?</a:t>
            </a:r>
          </a:p>
          <a:p>
            <a:pPr lvl="1"/>
            <a:r>
              <a:rPr lang="nl-NL" sz="1600" dirty="0"/>
              <a:t>Waar data-synergie de “BV Nederland”  helpt, juicht </a:t>
            </a:r>
            <a:r>
              <a:rPr lang="nl-NL" sz="1600" dirty="0" err="1"/>
              <a:t>HbR</a:t>
            </a:r>
            <a:r>
              <a:rPr lang="nl-NL" sz="1600" dirty="0"/>
              <a:t> dat toe. Echter wordt van NLIP momenteel geen concrete “case” ingezien, die het voor </a:t>
            </a:r>
            <a:r>
              <a:rPr lang="nl-NL" sz="1600" dirty="0" err="1"/>
              <a:t>HbR</a:t>
            </a:r>
            <a:r>
              <a:rPr lang="nl-NL" sz="1600" dirty="0"/>
              <a:t> interessant maakt daar momenteel prioriteit aan te geven.</a:t>
            </a:r>
            <a:endParaRPr lang="nl-NL" sz="1600" dirty="0" smtClean="0"/>
          </a:p>
          <a:p>
            <a:r>
              <a:rPr lang="nl-NL" sz="1800" dirty="0"/>
              <a:t>Wat wil men weten en/of ondersteunen</a:t>
            </a:r>
            <a:r>
              <a:rPr lang="nl-NL" sz="1800" dirty="0" smtClean="0"/>
              <a:t>?</a:t>
            </a:r>
          </a:p>
          <a:p>
            <a:pPr lvl="1"/>
            <a:r>
              <a:rPr lang="nl-NL" sz="1600" dirty="0"/>
              <a:t>Voor ontwikkeling op gebied van data-analyses en synergie wordt naar Portbase </a:t>
            </a:r>
            <a:r>
              <a:rPr lang="nl-NL" sz="1600" dirty="0" smtClean="0"/>
              <a:t>verwezen</a:t>
            </a:r>
          </a:p>
          <a:p>
            <a:pPr lvl="1"/>
            <a:r>
              <a:rPr lang="nl-NL" sz="1600" dirty="0" smtClean="0"/>
              <a:t>Er </a:t>
            </a:r>
            <a:r>
              <a:rPr lang="nl-NL" sz="1600" dirty="0"/>
              <a:t>is bij </a:t>
            </a:r>
            <a:r>
              <a:rPr lang="nl-NL" sz="1600" dirty="0" err="1"/>
              <a:t>HbR</a:t>
            </a:r>
            <a:r>
              <a:rPr lang="nl-NL" sz="1600" dirty="0"/>
              <a:t> wel een wens om in de logistiek tot eenduidige communicatie-standaarden te komen; die kunnen op diverse niveaus helpen bij zowel lucht-als zeevracht en daarmee de marktpositie van Nederland </a:t>
            </a:r>
            <a:r>
              <a:rPr lang="nl-NL" sz="1600" dirty="0" smtClean="0"/>
              <a:t>versterken</a:t>
            </a:r>
          </a:p>
          <a:p>
            <a:pPr lvl="1"/>
            <a:r>
              <a:rPr lang="nl-NL" sz="1600" dirty="0"/>
              <a:t>Als echter een </a:t>
            </a:r>
            <a:r>
              <a:rPr lang="nl-NL" sz="1600" dirty="0" err="1"/>
              <a:t>proof</a:t>
            </a:r>
            <a:r>
              <a:rPr lang="nl-NL" sz="1600" dirty="0"/>
              <a:t> of </a:t>
            </a:r>
            <a:r>
              <a:rPr lang="nl-NL" sz="1600" dirty="0" err="1"/>
              <a:t>value</a:t>
            </a:r>
            <a:r>
              <a:rPr lang="nl-NL" sz="1600" dirty="0"/>
              <a:t> bijv. met Douane meer inzicht in afwikkeling/doorlooptijd van goederenafhandeling ( bijv. minimaliseren inspectielast) geeft, zou dat inzicht ook voor de zeehavens-stromen interessant kunnen zijn</a:t>
            </a:r>
          </a:p>
          <a:p>
            <a:endParaRPr lang="nl-N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508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Beknopt verslag </a:t>
            </a:r>
            <a:r>
              <a:rPr lang="nl-NL" dirty="0"/>
              <a:t>Havenbedrijf </a:t>
            </a:r>
            <a:r>
              <a:rPr lang="nl-NL" dirty="0" smtClean="0"/>
              <a:t>Rotterdam (</a:t>
            </a:r>
            <a:r>
              <a:rPr lang="nl-NL" dirty="0"/>
              <a:t>2/2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Hoe is men nu georganiseerd</a:t>
            </a:r>
            <a:r>
              <a:rPr lang="nl-NL" sz="1800" dirty="0" smtClean="0"/>
              <a:t>?</a:t>
            </a:r>
          </a:p>
          <a:p>
            <a:pPr lvl="1"/>
            <a:r>
              <a:rPr lang="nl-NL" sz="1600" dirty="0"/>
              <a:t>Via de samenwerking en uitbesteding aan Portbase wordt invulling gegeven aan functionaliteit van het Port Community </a:t>
            </a:r>
            <a:r>
              <a:rPr lang="nl-NL" sz="1600" dirty="0" smtClean="0"/>
              <a:t>System</a:t>
            </a:r>
          </a:p>
          <a:p>
            <a:pPr lvl="1"/>
            <a:r>
              <a:rPr lang="nl-NL" sz="1600" dirty="0" smtClean="0"/>
              <a:t>Ook </a:t>
            </a:r>
            <a:r>
              <a:rPr lang="nl-NL" sz="1600" dirty="0"/>
              <a:t>andere initiatieven en innovaties voor de markt </a:t>
            </a:r>
            <a:r>
              <a:rPr lang="nl-NL" sz="1600" dirty="0" smtClean="0"/>
              <a:t>worden ontwikkeld </a:t>
            </a:r>
            <a:r>
              <a:rPr lang="nl-NL" sz="1600" dirty="0"/>
              <a:t>en gesteund als het Rotterdam </a:t>
            </a:r>
            <a:r>
              <a:rPr lang="nl-NL" sz="1600" dirty="0" err="1"/>
              <a:t>Logistics</a:t>
            </a:r>
            <a:r>
              <a:rPr lang="nl-NL" sz="1600" dirty="0"/>
              <a:t> Lab van </a:t>
            </a:r>
            <a:r>
              <a:rPr lang="nl-NL" sz="1600" dirty="0" err="1"/>
              <a:t>HbR</a:t>
            </a:r>
            <a:r>
              <a:rPr lang="nl-NL" sz="1600" dirty="0"/>
              <a:t> en </a:t>
            </a:r>
            <a:r>
              <a:rPr lang="nl-NL" sz="1600" dirty="0" err="1"/>
              <a:t>Nextlogic</a:t>
            </a:r>
            <a:endParaRPr lang="nl-NL" sz="1600" dirty="0" smtClean="0"/>
          </a:p>
          <a:p>
            <a:r>
              <a:rPr lang="nl-NL" sz="1800" dirty="0"/>
              <a:t>Wanneer is het traject geslaagd?</a:t>
            </a:r>
          </a:p>
          <a:p>
            <a:pPr lvl="1"/>
            <a:r>
              <a:rPr lang="nl-NL" sz="1600" dirty="0"/>
              <a:t>Als een “winnend” /eenduidige/Europese communicatie standaard een van de uitkomsten is. Bijvoorbeeld middels een concrete case. Hiermee kun je als NL een echte topper zijn voor ladingeigenaar/producenten  en reders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808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Beknopt verslag </a:t>
            </a:r>
            <a:r>
              <a:rPr lang="nl-NL" dirty="0" smtClean="0"/>
              <a:t>ACN (1/2)</a:t>
            </a:r>
            <a:endParaRPr lang="nl-N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Waarom wil men aan de slag met dit onderwerp?</a:t>
            </a:r>
          </a:p>
          <a:p>
            <a:pPr lvl="1"/>
            <a:r>
              <a:rPr lang="nl-NL" sz="1600" dirty="0"/>
              <a:t>België/Duitsland) verder zijn in synergie van data en gebruik van technologie, dus de BV Nederland zou gebaat zijn met meer standaardisering en samenwerking in de mainports</a:t>
            </a:r>
            <a:endParaRPr lang="nl-NL" sz="1600" dirty="0" smtClean="0"/>
          </a:p>
          <a:p>
            <a:r>
              <a:rPr lang="nl-NL" sz="1800" dirty="0"/>
              <a:t>Wat wil men weten en/of ondersteunen?</a:t>
            </a:r>
          </a:p>
          <a:p>
            <a:pPr lvl="1"/>
            <a:r>
              <a:rPr lang="nl-NL" sz="1600" dirty="0" smtClean="0"/>
              <a:t>ACN wil aantonen dat synergie in de keten mogelijk is en inspirerend werkt</a:t>
            </a:r>
          </a:p>
          <a:p>
            <a:pPr lvl="1"/>
            <a:r>
              <a:rPr lang="nl-NL" sz="1600" dirty="0" smtClean="0"/>
              <a:t>Er zal bekeken worden of er ondersteuning bij het </a:t>
            </a:r>
            <a:r>
              <a:rPr lang="nl-NL" sz="1600" dirty="0" err="1" smtClean="0"/>
              <a:t>Pharma</a:t>
            </a:r>
            <a:r>
              <a:rPr lang="nl-NL" sz="1600" dirty="0" smtClean="0"/>
              <a:t> Gateway project mogelijk is</a:t>
            </a:r>
            <a:endParaRPr lang="nl-NL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2352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Beknopt verslag ACN </a:t>
            </a:r>
            <a:r>
              <a:rPr lang="nl-NL" dirty="0" smtClean="0"/>
              <a:t>(2/2</a:t>
            </a:r>
            <a:r>
              <a:rPr lang="nl-NL" dirty="0"/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Hoe is men nu georganiseerd</a:t>
            </a:r>
            <a:r>
              <a:rPr lang="nl-NL" sz="1800" dirty="0" smtClean="0"/>
              <a:t>?</a:t>
            </a:r>
          </a:p>
          <a:p>
            <a:pPr lvl="1"/>
            <a:r>
              <a:rPr lang="nl-NL" sz="1600" dirty="0" smtClean="0"/>
              <a:t>ACN is een koepel/branche organisatie die veel spelers in de vrachtafhandeling vertegenwoordigd</a:t>
            </a:r>
          </a:p>
          <a:p>
            <a:pPr lvl="1"/>
            <a:r>
              <a:rPr lang="nl-NL" sz="1600" dirty="0" err="1" smtClean="0"/>
              <a:t>Cargonaut</a:t>
            </a:r>
            <a:r>
              <a:rPr lang="nl-NL" sz="1600" dirty="0" smtClean="0"/>
              <a:t> levert nu de data voor ACN om rapportages te maken, zelf heeft ACN zeer beperkt tot geen middelen op gebied van data analyse</a:t>
            </a:r>
          </a:p>
          <a:p>
            <a:r>
              <a:rPr lang="nl-NL" sz="1800" dirty="0"/>
              <a:t>Wanneer is het traject geslaagd</a:t>
            </a:r>
            <a:r>
              <a:rPr lang="nl-NL" sz="1800" dirty="0" smtClean="0"/>
              <a:t>?</a:t>
            </a:r>
          </a:p>
          <a:p>
            <a:pPr lvl="1"/>
            <a:r>
              <a:rPr lang="nl-NL" sz="1600" dirty="0" smtClean="0"/>
              <a:t>Als de kwaliteit van data door samenwerking ook echt verbetert wordt</a:t>
            </a:r>
          </a:p>
          <a:p>
            <a:pPr lvl="1"/>
            <a:r>
              <a:rPr lang="nl-NL" sz="1600" dirty="0" smtClean="0"/>
              <a:t>Als de Turn </a:t>
            </a:r>
            <a:r>
              <a:rPr lang="nl-NL" sz="1600" dirty="0" err="1" smtClean="0"/>
              <a:t>Around</a:t>
            </a:r>
            <a:r>
              <a:rPr lang="nl-NL" sz="1600" dirty="0" smtClean="0"/>
              <a:t> Time aantoonbaar beter gestuurd kan worden met goede data</a:t>
            </a:r>
            <a:endParaRPr lang="nl-NL" sz="1600" dirty="0"/>
          </a:p>
          <a:p>
            <a:endParaRPr lang="nl-N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1585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16369" y="2473158"/>
            <a:ext cx="5511262" cy="791589"/>
          </a:xfrm>
        </p:spPr>
        <p:txBody>
          <a:bodyPr/>
          <a:lstStyle/>
          <a:p>
            <a:r>
              <a:rPr lang="nl-NL" smtClean="0"/>
              <a:t>Synergie analyse (draft)</a:t>
            </a:r>
            <a:endParaRPr lang="nl-NL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April 2016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DDA46E91-AB01-4822-8E70-3764F4A6B580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5282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Synergie analyse (draft)</a:t>
            </a:r>
            <a:endParaRPr lang="nl-N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/>
              <a:t>Synergie tussen partijen op verschillende niveaus: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800" dirty="0"/>
              <a:t>Beschikbare databronnen en mogelijkheden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800" dirty="0" smtClean="0"/>
              <a:t>Vraagarticulatie </a:t>
            </a:r>
            <a:r>
              <a:rPr lang="nl-NL" sz="1800" dirty="0"/>
              <a:t>(type </a:t>
            </a:r>
            <a:r>
              <a:rPr lang="nl-NL" sz="1800" dirty="0" smtClean="0"/>
              <a:t>onderzoeksvragen, gewenste </a:t>
            </a:r>
            <a:r>
              <a:rPr lang="nl-NL" sz="1800" dirty="0"/>
              <a:t>inzichten)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800" dirty="0" smtClean="0"/>
              <a:t>Aanwezige </a:t>
            </a:r>
            <a:r>
              <a:rPr lang="nl-NL" sz="1800" dirty="0"/>
              <a:t>en gewenste </a:t>
            </a:r>
            <a:r>
              <a:rPr lang="nl-NL" sz="1800" dirty="0" smtClean="0"/>
              <a:t>datamanagement competenties</a:t>
            </a:r>
          </a:p>
          <a:p>
            <a:pPr marL="457200" indent="-457200">
              <a:buFont typeface="+mj-lt"/>
              <a:buAutoNum type="arabicPeriod"/>
            </a:pPr>
            <a:endParaRPr lang="nl-NL" sz="1800" dirty="0"/>
          </a:p>
          <a:p>
            <a:pPr marL="0" indent="0">
              <a:buNone/>
            </a:pPr>
            <a:r>
              <a:rPr lang="nl-NL" sz="1800" dirty="0" smtClean="0"/>
              <a:t>Synergie is beschreven in termen van Organisatie</a:t>
            </a:r>
            <a:r>
              <a:rPr lang="nl-NL" sz="1800" dirty="0"/>
              <a:t>, Product, Markt en Techniek</a:t>
            </a:r>
          </a:p>
          <a:p>
            <a:pPr marL="457200" indent="-457200">
              <a:buFont typeface="+mj-lt"/>
              <a:buAutoNum type="arabicPeriod"/>
            </a:pPr>
            <a:endParaRPr lang="nl-N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8547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Beschikbare</a:t>
            </a:r>
            <a:r>
              <a:rPr lang="en-US" dirty="0" smtClean="0"/>
              <a:t> </a:t>
            </a:r>
            <a:r>
              <a:rPr lang="en-US" dirty="0" err="1" smtClean="0"/>
              <a:t>databronnen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mogelijkheden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6E91-AB01-4822-8E70-3764F4A6B580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Tbd</a:t>
            </a:r>
            <a:r>
              <a:rPr lang="nl-NL" dirty="0" smtClean="0"/>
              <a:t>: voorbeelden mogelijkheden bij data uitwisseling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546008">
            <a:off x="7039342" y="899844"/>
            <a:ext cx="1993090" cy="60061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Nog </a:t>
            </a:r>
            <a:r>
              <a:rPr lang="en-US" sz="1200" dirty="0" err="1" smtClean="0">
                <a:solidFill>
                  <a:srgbClr val="000000"/>
                </a:solidFill>
              </a:rPr>
              <a:t>verder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uit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te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werken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in </a:t>
            </a:r>
            <a:r>
              <a:rPr lang="en-US" sz="1200" dirty="0" err="1" smtClean="0">
                <a:solidFill>
                  <a:srgbClr val="000000"/>
                </a:solidFill>
              </a:rPr>
              <a:t>lijn</a:t>
            </a:r>
            <a:r>
              <a:rPr lang="en-US" sz="1200" dirty="0" smtClean="0">
                <a:solidFill>
                  <a:srgbClr val="000000"/>
                </a:solidFill>
              </a:rPr>
              <a:t> met proof of value meetings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758" y="2674226"/>
            <a:ext cx="4174543" cy="111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7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Deliverables per fase – Fase 1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6E91-AB01-4822-8E70-3764F4A6B580}" type="slidenum">
              <a:rPr lang="nl-NL" smtClean="0"/>
              <a:pPr/>
              <a:t>2</a:t>
            </a:fld>
            <a:endParaRPr lang="nl-NL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427548"/>
              </p:ext>
            </p:extLst>
          </p:nvPr>
        </p:nvGraphicFramePr>
        <p:xfrm>
          <a:off x="457200" y="1200150"/>
          <a:ext cx="82296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Deliverable</a:t>
                      </a:r>
                      <a:endParaRPr lang="en-US" sz="12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Fase</a:t>
                      </a:r>
                      <a:r>
                        <a:rPr lang="en-US" sz="1200" dirty="0" smtClean="0"/>
                        <a:t> 1</a:t>
                      </a:r>
                    </a:p>
                    <a:p>
                      <a:r>
                        <a:rPr lang="en-US" sz="1200" dirty="0" smtClean="0"/>
                        <a:t>Interviews</a:t>
                      </a:r>
                      <a:endParaRPr 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Fase</a:t>
                      </a:r>
                      <a:r>
                        <a:rPr lang="en-US" sz="1200" dirty="0" smtClean="0"/>
                        <a:t> 2</a:t>
                      </a:r>
                    </a:p>
                    <a:p>
                      <a:r>
                        <a:rPr lang="en-US" sz="1200" dirty="0" smtClean="0"/>
                        <a:t>Proof of Values</a:t>
                      </a:r>
                      <a:endParaRPr 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Fase</a:t>
                      </a:r>
                      <a:r>
                        <a:rPr lang="en-US" sz="1200" dirty="0" smtClean="0"/>
                        <a:t> 3</a:t>
                      </a:r>
                    </a:p>
                    <a:p>
                      <a:r>
                        <a:rPr lang="en-US" sz="1200" dirty="0" err="1" smtClean="0"/>
                        <a:t>Eindrapportage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Samenvatting</a:t>
                      </a:r>
                      <a:r>
                        <a:rPr lang="en-US" sz="1200" baseline="0" dirty="0" smtClean="0"/>
                        <a:t> Interviews</a:t>
                      </a:r>
                      <a:endParaRPr lang="en-US" sz="12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Final</a:t>
                      </a:r>
                      <a:endParaRPr 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Synergie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analyse</a:t>
                      </a:r>
                      <a:endParaRPr lang="en-US" sz="12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Draft</a:t>
                      </a:r>
                      <a:endParaRPr 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Draft</a:t>
                      </a:r>
                      <a:endParaRPr 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Final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Proof</a:t>
                      </a:r>
                      <a:r>
                        <a:rPr lang="en-US" sz="1200" baseline="0" dirty="0" smtClean="0"/>
                        <a:t> of Value </a:t>
                      </a:r>
                      <a:r>
                        <a:rPr lang="en-US" sz="1200" baseline="0" dirty="0" err="1" smtClean="0"/>
                        <a:t>beschrijvingen</a:t>
                      </a:r>
                      <a:endParaRPr lang="en-US" sz="12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Draft</a:t>
                      </a:r>
                      <a:endParaRPr 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Final</a:t>
                      </a:r>
                      <a:endParaRPr 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Proof of Value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resultaten</a:t>
                      </a:r>
                      <a:endParaRPr lang="en-US" sz="12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Final</a:t>
                      </a:r>
                      <a:endParaRPr 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Eindrapport</a:t>
                      </a:r>
                      <a:endParaRPr lang="en-US" sz="12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Draft</a:t>
                      </a:r>
                      <a:endParaRPr 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Final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Verslaglegging</a:t>
                      </a:r>
                      <a:endParaRPr lang="en-US" sz="12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 </a:t>
                      </a:r>
                      <a:r>
                        <a:rPr lang="en-US" sz="1200" dirty="0" err="1" smtClean="0"/>
                        <a:t>fase</a:t>
                      </a:r>
                      <a:endParaRPr 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 </a:t>
                      </a:r>
                      <a:r>
                        <a:rPr lang="en-US" sz="1200" dirty="0" err="1" smtClean="0"/>
                        <a:t>fase</a:t>
                      </a:r>
                      <a:endParaRPr 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 </a:t>
                      </a:r>
                      <a:r>
                        <a:rPr lang="en-US" sz="1200" dirty="0" err="1" smtClean="0"/>
                        <a:t>fase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22" y="206377"/>
            <a:ext cx="7694578" cy="623718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Vraagarticulatie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dirty="0" smtClean="0"/>
              <a:t>Uit de interviews is naar voren gekomen dat partijen behoefte hebben aan:</a:t>
            </a:r>
            <a:endParaRPr lang="nl-NL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6E91-AB01-4822-8E70-3764F4A6B580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6" name="Pentagon 5"/>
          <p:cNvSpPr/>
          <p:nvPr/>
        </p:nvSpPr>
        <p:spPr>
          <a:xfrm>
            <a:off x="1229023" y="2467203"/>
            <a:ext cx="6953656" cy="63654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 smtClean="0">
                <a:solidFill>
                  <a:srgbClr val="002060"/>
                </a:solidFill>
              </a:rPr>
              <a:t>Overzicht</a:t>
            </a:r>
            <a:r>
              <a:rPr lang="en-US" sz="1200" b="1" dirty="0" smtClean="0">
                <a:solidFill>
                  <a:srgbClr val="002060"/>
                </a:solidFill>
              </a:rPr>
              <a:t>: “</a:t>
            </a:r>
            <a:r>
              <a:rPr lang="en-US" sz="1200" b="1" dirty="0" err="1" smtClean="0">
                <a:solidFill>
                  <a:srgbClr val="002060"/>
                </a:solidFill>
              </a:rPr>
              <a:t>wie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doet</a:t>
            </a:r>
            <a:r>
              <a:rPr lang="en-US" sz="1200" b="1" dirty="0" smtClean="0">
                <a:solidFill>
                  <a:srgbClr val="002060"/>
                </a:solidFill>
              </a:rPr>
              <a:t> wat met </a:t>
            </a:r>
            <a:r>
              <a:rPr lang="en-US" sz="1200" b="1" dirty="0" err="1" smtClean="0">
                <a:solidFill>
                  <a:srgbClr val="002060"/>
                </a:solidFill>
              </a:rPr>
              <a:t>welke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informatie</a:t>
            </a:r>
            <a:r>
              <a:rPr lang="en-US" sz="1200" b="1" dirty="0" smtClean="0">
                <a:solidFill>
                  <a:srgbClr val="002060"/>
                </a:solidFill>
              </a:rPr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 smtClean="0"/>
              <a:t>Synergie: “Maak </a:t>
            </a:r>
            <a:r>
              <a:rPr lang="nl-NL" sz="1050" dirty="0"/>
              <a:t>het beter voor de hele keten en BV </a:t>
            </a:r>
            <a:r>
              <a:rPr lang="nl-NL" sz="1050" dirty="0" smtClean="0"/>
              <a:t>Nederland”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50" dirty="0" smtClean="0"/>
              <a:t>Uitdaging: Partijen in de keten zijn op informatie-vlak onbekend met elkaar</a:t>
            </a:r>
            <a:endParaRPr lang="en-US" sz="1050" dirty="0"/>
          </a:p>
        </p:txBody>
      </p:sp>
      <p:sp>
        <p:nvSpPr>
          <p:cNvPr id="7" name="Pentagon 6"/>
          <p:cNvSpPr/>
          <p:nvPr/>
        </p:nvSpPr>
        <p:spPr>
          <a:xfrm>
            <a:off x="1229023" y="3276392"/>
            <a:ext cx="6953656" cy="63654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 smtClean="0">
                <a:solidFill>
                  <a:srgbClr val="002060"/>
                </a:solidFill>
              </a:rPr>
              <a:t>Standaardisatie</a:t>
            </a:r>
            <a:r>
              <a:rPr lang="en-US" sz="1200" b="1" dirty="0" smtClean="0">
                <a:solidFill>
                  <a:srgbClr val="002060"/>
                </a:solidFill>
              </a:rPr>
              <a:t>: “hoe </a:t>
            </a:r>
            <a:r>
              <a:rPr lang="en-US" sz="1200" b="1" dirty="0" err="1" smtClean="0">
                <a:solidFill>
                  <a:srgbClr val="002060"/>
                </a:solidFill>
              </a:rPr>
              <a:t>koppelen</a:t>
            </a:r>
            <a:r>
              <a:rPr lang="en-US" sz="1200" b="1" dirty="0" smtClean="0">
                <a:solidFill>
                  <a:srgbClr val="002060"/>
                </a:solidFill>
              </a:rPr>
              <a:t> we </a:t>
            </a:r>
            <a:r>
              <a:rPr lang="en-US" sz="1200" b="1" dirty="0" err="1" smtClean="0">
                <a:solidFill>
                  <a:srgbClr val="002060"/>
                </a:solidFill>
              </a:rPr>
              <a:t>informatiebronnen</a:t>
            </a:r>
            <a:r>
              <a:rPr lang="en-US" sz="1200" b="1" dirty="0" smtClean="0">
                <a:solidFill>
                  <a:srgbClr val="002060"/>
                </a:solidFill>
              </a:rPr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Synergie</a:t>
            </a:r>
            <a:r>
              <a:rPr lang="en-US" sz="1050" dirty="0" smtClean="0"/>
              <a:t>: </a:t>
            </a:r>
            <a:r>
              <a:rPr lang="en-US" sz="1050" dirty="0" err="1" smtClean="0"/>
              <a:t>informatie</a:t>
            </a:r>
            <a:r>
              <a:rPr lang="en-US" sz="1050" dirty="0" smtClean="0"/>
              <a:t> over de </a:t>
            </a:r>
            <a:r>
              <a:rPr lang="en-US" sz="1050" dirty="0" err="1" smtClean="0"/>
              <a:t>gehele</a:t>
            </a:r>
            <a:r>
              <a:rPr lang="en-US" sz="1050" dirty="0" smtClean="0"/>
              <a:t> </a:t>
            </a:r>
            <a:r>
              <a:rPr lang="en-US" sz="1050" dirty="0" err="1" smtClean="0"/>
              <a:t>keten</a:t>
            </a:r>
            <a:r>
              <a:rPr lang="en-US" sz="1050" dirty="0" smtClean="0"/>
              <a:t> </a:t>
            </a:r>
            <a:r>
              <a:rPr lang="en-US" sz="1050" dirty="0" err="1" smtClean="0"/>
              <a:t>kunnen</a:t>
            </a:r>
            <a:r>
              <a:rPr lang="en-US" sz="1050" dirty="0" smtClean="0"/>
              <a:t> </a:t>
            </a:r>
            <a:r>
              <a:rPr lang="en-US" sz="1050" dirty="0" err="1" smtClean="0"/>
              <a:t>gebruiken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Uitdaging</a:t>
            </a:r>
            <a:r>
              <a:rPr lang="en-US" sz="1050" dirty="0" smtClean="0"/>
              <a:t>: </a:t>
            </a:r>
            <a:r>
              <a:rPr lang="en-US" sz="1050" dirty="0" err="1" smtClean="0"/>
              <a:t>Partijen</a:t>
            </a:r>
            <a:r>
              <a:rPr lang="en-US" sz="1050" dirty="0" smtClean="0"/>
              <a:t> </a:t>
            </a:r>
            <a:r>
              <a:rPr lang="en-US" sz="1050" dirty="0" err="1" smtClean="0"/>
              <a:t>hebben</a:t>
            </a:r>
            <a:r>
              <a:rPr lang="en-US" sz="1050" dirty="0" smtClean="0"/>
              <a:t> </a:t>
            </a:r>
            <a:r>
              <a:rPr lang="en-US" sz="1050" dirty="0" err="1" smtClean="0"/>
              <a:t>informatiemodellen</a:t>
            </a:r>
            <a:r>
              <a:rPr lang="en-US" sz="1050" dirty="0" smtClean="0"/>
              <a:t> </a:t>
            </a:r>
            <a:r>
              <a:rPr lang="en-US" sz="1050" dirty="0" err="1" smtClean="0"/>
              <a:t>voor</a:t>
            </a:r>
            <a:r>
              <a:rPr lang="en-US" sz="1050" dirty="0" smtClean="0"/>
              <a:t> </a:t>
            </a:r>
            <a:r>
              <a:rPr lang="en-US" sz="1050" dirty="0" err="1" smtClean="0"/>
              <a:t>eigen</a:t>
            </a:r>
            <a:r>
              <a:rPr lang="en-US" sz="1050" dirty="0" smtClean="0"/>
              <a:t> </a:t>
            </a:r>
            <a:r>
              <a:rPr lang="en-US" sz="1050" dirty="0" err="1" smtClean="0"/>
              <a:t>behoeften</a:t>
            </a:r>
            <a:r>
              <a:rPr lang="en-US" sz="1050" dirty="0" smtClean="0"/>
              <a:t> </a:t>
            </a:r>
            <a:r>
              <a:rPr lang="en-US" sz="1050" dirty="0" err="1" smtClean="0"/>
              <a:t>ontwikkeld</a:t>
            </a:r>
            <a:r>
              <a:rPr lang="en-US" sz="1050" dirty="0" smtClean="0"/>
              <a:t> </a:t>
            </a:r>
            <a:r>
              <a:rPr lang="en-US" sz="1050" dirty="0" err="1" smtClean="0"/>
              <a:t>en</a:t>
            </a:r>
            <a:r>
              <a:rPr lang="en-US" sz="1050" dirty="0" smtClean="0"/>
              <a:t> </a:t>
            </a:r>
            <a:r>
              <a:rPr lang="en-US" sz="1050" dirty="0" err="1" smtClean="0"/>
              <a:t>niet</a:t>
            </a:r>
            <a:r>
              <a:rPr lang="en-US" sz="1050" dirty="0" smtClean="0"/>
              <a:t> </a:t>
            </a:r>
            <a:r>
              <a:rPr lang="en-US" sz="1050" dirty="0" err="1" smtClean="0"/>
              <a:t>voor</a:t>
            </a:r>
            <a:r>
              <a:rPr lang="en-US" sz="1050" dirty="0" smtClean="0"/>
              <a:t> de </a:t>
            </a:r>
            <a:r>
              <a:rPr lang="en-US" sz="1050" dirty="0" err="1" smtClean="0"/>
              <a:t>keten</a:t>
            </a:r>
            <a:endParaRPr lang="en-US" sz="1050" dirty="0"/>
          </a:p>
        </p:txBody>
      </p:sp>
      <p:sp>
        <p:nvSpPr>
          <p:cNvPr id="8" name="Pentagon 7"/>
          <p:cNvSpPr/>
          <p:nvPr/>
        </p:nvSpPr>
        <p:spPr>
          <a:xfrm>
            <a:off x="1229023" y="1658014"/>
            <a:ext cx="6953656" cy="63654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 smtClean="0">
                <a:solidFill>
                  <a:srgbClr val="002060"/>
                </a:solidFill>
              </a:rPr>
              <a:t>Coördinatie</a:t>
            </a:r>
            <a:r>
              <a:rPr lang="en-US" sz="1200" b="1" dirty="0" smtClean="0">
                <a:solidFill>
                  <a:srgbClr val="002060"/>
                </a:solidFill>
              </a:rPr>
              <a:t>: “hoe </a:t>
            </a:r>
            <a:r>
              <a:rPr lang="en-US" sz="1200" b="1" dirty="0" err="1" smtClean="0">
                <a:solidFill>
                  <a:srgbClr val="002060"/>
                </a:solidFill>
              </a:rPr>
              <a:t>transformeren</a:t>
            </a:r>
            <a:r>
              <a:rPr lang="en-US" sz="1200" b="1" dirty="0" smtClean="0">
                <a:solidFill>
                  <a:srgbClr val="002060"/>
                </a:solidFill>
              </a:rPr>
              <a:t> we </a:t>
            </a:r>
            <a:r>
              <a:rPr lang="en-US" sz="1200" b="1" dirty="0" err="1" smtClean="0">
                <a:solidFill>
                  <a:srgbClr val="002060"/>
                </a:solidFill>
              </a:rPr>
              <a:t>naar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een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keten</a:t>
            </a:r>
            <a:r>
              <a:rPr lang="en-US" sz="1200" b="1" dirty="0" smtClean="0">
                <a:solidFill>
                  <a:srgbClr val="002060"/>
                </a:solidFill>
              </a:rPr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Synergie</a:t>
            </a:r>
            <a:r>
              <a:rPr lang="en-US" sz="1050" dirty="0" smtClean="0"/>
              <a:t>: </a:t>
            </a:r>
            <a:r>
              <a:rPr lang="en-US" sz="1050" dirty="0" err="1" smtClean="0"/>
              <a:t>mindshift</a:t>
            </a:r>
            <a:r>
              <a:rPr lang="en-US" sz="1050" dirty="0" smtClean="0"/>
              <a:t> </a:t>
            </a:r>
            <a:r>
              <a:rPr lang="en-US" sz="1050" dirty="0" err="1" smtClean="0"/>
              <a:t>naar</a:t>
            </a:r>
            <a:r>
              <a:rPr lang="en-US" sz="1050" dirty="0" smtClean="0"/>
              <a:t> het </a:t>
            </a:r>
            <a:r>
              <a:rPr lang="en-US" sz="1050" dirty="0" err="1" smtClean="0"/>
              <a:t>beste</a:t>
            </a:r>
            <a:r>
              <a:rPr lang="en-US" sz="1050" dirty="0" smtClean="0"/>
              <a:t> </a:t>
            </a:r>
            <a:r>
              <a:rPr lang="en-US" sz="1050" dirty="0" err="1" smtClean="0"/>
              <a:t>voor</a:t>
            </a:r>
            <a:r>
              <a:rPr lang="en-US" sz="1050" dirty="0" smtClean="0"/>
              <a:t> </a:t>
            </a:r>
            <a:r>
              <a:rPr lang="en-US" sz="1050" dirty="0" err="1" smtClean="0"/>
              <a:t>allemaal</a:t>
            </a:r>
            <a:r>
              <a:rPr lang="en-US" sz="1050" dirty="0" smtClean="0"/>
              <a:t> </a:t>
            </a:r>
            <a:r>
              <a:rPr lang="en-US" sz="1050" dirty="0" err="1" smtClean="0"/>
              <a:t>ipv</a:t>
            </a:r>
            <a:r>
              <a:rPr lang="en-US" sz="1050" dirty="0" smtClean="0"/>
              <a:t> </a:t>
            </a:r>
            <a:r>
              <a:rPr lang="en-US" sz="1050" dirty="0" err="1" smtClean="0"/>
              <a:t>beste</a:t>
            </a:r>
            <a:r>
              <a:rPr lang="en-US" sz="1050" dirty="0" smtClean="0"/>
              <a:t> </a:t>
            </a:r>
            <a:r>
              <a:rPr lang="en-US" sz="1050" dirty="0" err="1" smtClean="0"/>
              <a:t>voor</a:t>
            </a:r>
            <a:r>
              <a:rPr lang="en-US" sz="1050" dirty="0" smtClean="0"/>
              <a:t> </a:t>
            </a:r>
            <a:r>
              <a:rPr lang="en-US" sz="1050" dirty="0" err="1" smtClean="0"/>
              <a:t>mij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Uitdaging</a:t>
            </a:r>
            <a:r>
              <a:rPr lang="en-US" sz="1050" dirty="0" smtClean="0"/>
              <a:t>: </a:t>
            </a:r>
            <a:r>
              <a:rPr lang="en-US" sz="1050" dirty="0" err="1" smtClean="0"/>
              <a:t>Wie</a:t>
            </a:r>
            <a:r>
              <a:rPr lang="en-US" sz="1050" dirty="0" smtClean="0"/>
              <a:t> </a:t>
            </a:r>
            <a:r>
              <a:rPr lang="en-US" sz="1050" dirty="0" err="1" smtClean="0"/>
              <a:t>heeft</a:t>
            </a:r>
            <a:r>
              <a:rPr lang="en-US" sz="1050" dirty="0" smtClean="0"/>
              <a:t> </a:t>
            </a:r>
            <a:r>
              <a:rPr lang="en-US" sz="1050" dirty="0" err="1" smtClean="0"/>
              <a:t>welke</a:t>
            </a:r>
            <a:r>
              <a:rPr lang="en-US" sz="1050" dirty="0" smtClean="0"/>
              <a:t> </a:t>
            </a:r>
            <a:r>
              <a:rPr lang="en-US" sz="1050" dirty="0" err="1" smtClean="0"/>
              <a:t>middelen</a:t>
            </a:r>
            <a:r>
              <a:rPr lang="en-US" sz="1050" dirty="0" smtClean="0"/>
              <a:t> </a:t>
            </a:r>
            <a:r>
              <a:rPr lang="en-US" sz="1050" dirty="0" err="1" smtClean="0"/>
              <a:t>en</a:t>
            </a:r>
            <a:r>
              <a:rPr lang="en-US" sz="1050" dirty="0" smtClean="0"/>
              <a:t> resources?</a:t>
            </a:r>
            <a:endParaRPr lang="en-US" sz="1050" dirty="0"/>
          </a:p>
        </p:txBody>
      </p:sp>
      <p:sp>
        <p:nvSpPr>
          <p:cNvPr id="5" name="Rounded Rectangle 4"/>
          <p:cNvSpPr/>
          <p:nvPr/>
        </p:nvSpPr>
        <p:spPr>
          <a:xfrm>
            <a:off x="445849" y="1650197"/>
            <a:ext cx="636550" cy="644365"/>
          </a:xfrm>
          <a:prstGeom prst="roundRect">
            <a:avLst>
              <a:gd name="adj" fmla="val 106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rgbClr val="002060"/>
                </a:solidFill>
              </a:rPr>
              <a:t>Product &amp; </a:t>
            </a:r>
            <a:r>
              <a:rPr lang="en-US" sz="900" dirty="0" err="1" smtClean="0">
                <a:solidFill>
                  <a:srgbClr val="002060"/>
                </a:solidFill>
              </a:rPr>
              <a:t>Markt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5849" y="2459387"/>
            <a:ext cx="636550" cy="644365"/>
          </a:xfrm>
          <a:prstGeom prst="roundRect">
            <a:avLst>
              <a:gd name="adj" fmla="val 106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err="1" smtClean="0">
                <a:solidFill>
                  <a:srgbClr val="002060"/>
                </a:solidFill>
              </a:rPr>
              <a:t>Organisatie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5849" y="3272483"/>
            <a:ext cx="636550" cy="644365"/>
          </a:xfrm>
          <a:prstGeom prst="roundRect">
            <a:avLst>
              <a:gd name="adj" fmla="val 106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err="1" smtClean="0">
                <a:solidFill>
                  <a:srgbClr val="002060"/>
                </a:solidFill>
              </a:rPr>
              <a:t>Techniek</a:t>
            </a:r>
            <a:endParaRPr lang="en-US" sz="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07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Aanwezige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gewenste</a:t>
            </a:r>
            <a:r>
              <a:rPr lang="en-US" dirty="0" smtClean="0"/>
              <a:t> </a:t>
            </a:r>
            <a:r>
              <a:rPr lang="en-US" dirty="0" err="1" smtClean="0"/>
              <a:t>competenties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746" y="1200151"/>
            <a:ext cx="2614921" cy="635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</a:t>
            </a:r>
            <a:r>
              <a:rPr lang="en-US" sz="2000" dirty="0" err="1" smtClean="0">
                <a:solidFill>
                  <a:srgbClr val="002060"/>
                </a:solidFill>
              </a:rPr>
              <a:t>Er</a:t>
            </a:r>
            <a:r>
              <a:rPr lang="en-US" sz="2000" dirty="0" smtClean="0">
                <a:solidFill>
                  <a:srgbClr val="002060"/>
                </a:solidFill>
              </a:rPr>
              <a:t> is </a:t>
            </a:r>
            <a:r>
              <a:rPr lang="en-US" sz="2000" dirty="0" err="1" smtClean="0">
                <a:solidFill>
                  <a:srgbClr val="002060"/>
                </a:solidFill>
              </a:rPr>
              <a:t>vraag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naar</a:t>
            </a:r>
            <a:r>
              <a:rPr lang="en-US" sz="2000" dirty="0" smtClean="0">
                <a:solidFill>
                  <a:srgbClr val="002060"/>
                </a:solidFill>
              </a:rPr>
              <a:t>: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6E91-AB01-4822-8E70-3764F4A6B580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8" name="Chevron 7"/>
          <p:cNvSpPr/>
          <p:nvPr/>
        </p:nvSpPr>
        <p:spPr>
          <a:xfrm>
            <a:off x="4690269" y="2493796"/>
            <a:ext cx="4195863" cy="755532"/>
          </a:xfrm>
          <a:prstGeom prst="chevron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002060"/>
                </a:solidFill>
              </a:rPr>
              <a:t>Competentie</a:t>
            </a:r>
            <a:r>
              <a:rPr lang="en-US" sz="1200" b="1" dirty="0" smtClean="0">
                <a:solidFill>
                  <a:srgbClr val="002060"/>
                </a:solidFill>
              </a:rPr>
              <a:t>: Data Governance</a:t>
            </a:r>
          </a:p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Definieer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zeggenschap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en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eigenaarschap</a:t>
            </a:r>
            <a:r>
              <a:rPr lang="en-US" sz="1200" dirty="0" smtClean="0">
                <a:solidFill>
                  <a:schemeClr val="bg1"/>
                </a:solidFill>
              </a:rPr>
              <a:t> van </a:t>
            </a:r>
            <a:r>
              <a:rPr lang="en-US" sz="1200" dirty="0" err="1" smtClean="0">
                <a:solidFill>
                  <a:schemeClr val="bg1"/>
                </a:solidFill>
              </a:rPr>
              <a:t>informatie</a:t>
            </a:r>
            <a:r>
              <a:rPr lang="en-US" sz="1200" dirty="0" smtClean="0">
                <a:solidFill>
                  <a:schemeClr val="bg1"/>
                </a:solidFill>
              </a:rPr>
              <a:t> door de </a:t>
            </a:r>
            <a:r>
              <a:rPr lang="en-US" sz="1200" dirty="0" err="1" smtClean="0">
                <a:solidFill>
                  <a:schemeClr val="bg1"/>
                </a:solidFill>
              </a:rPr>
              <a:t>gehele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keten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182720" y="2493796"/>
            <a:ext cx="3694891" cy="755532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 smtClean="0">
                <a:solidFill>
                  <a:srgbClr val="002060"/>
                </a:solidFill>
              </a:rPr>
              <a:t>Overzicht</a:t>
            </a:r>
            <a:r>
              <a:rPr lang="en-US" sz="1000" b="1" dirty="0" smtClean="0">
                <a:solidFill>
                  <a:srgbClr val="002060"/>
                </a:solidFill>
              </a:rPr>
              <a:t>: “</a:t>
            </a:r>
            <a:r>
              <a:rPr lang="en-US" sz="1000" b="1" dirty="0" err="1" smtClean="0">
                <a:solidFill>
                  <a:srgbClr val="002060"/>
                </a:solidFill>
              </a:rPr>
              <a:t>wie</a:t>
            </a:r>
            <a:r>
              <a:rPr lang="en-US" sz="1000" b="1" dirty="0" smtClean="0">
                <a:solidFill>
                  <a:srgbClr val="002060"/>
                </a:solidFill>
              </a:rPr>
              <a:t> </a:t>
            </a:r>
            <a:r>
              <a:rPr lang="en-US" sz="1000" b="1" dirty="0" err="1" smtClean="0">
                <a:solidFill>
                  <a:srgbClr val="002060"/>
                </a:solidFill>
              </a:rPr>
              <a:t>doet</a:t>
            </a:r>
            <a:r>
              <a:rPr lang="en-US" sz="1000" b="1" dirty="0" smtClean="0">
                <a:solidFill>
                  <a:srgbClr val="002060"/>
                </a:solidFill>
              </a:rPr>
              <a:t> wat met </a:t>
            </a:r>
            <a:r>
              <a:rPr lang="en-US" sz="1000" b="1" dirty="0" err="1" smtClean="0">
                <a:solidFill>
                  <a:srgbClr val="002060"/>
                </a:solidFill>
              </a:rPr>
              <a:t>welke</a:t>
            </a:r>
            <a:r>
              <a:rPr lang="en-US" sz="1000" b="1" dirty="0" smtClean="0">
                <a:solidFill>
                  <a:srgbClr val="002060"/>
                </a:solidFill>
              </a:rPr>
              <a:t> </a:t>
            </a:r>
            <a:r>
              <a:rPr lang="en-US" sz="1000" b="1" dirty="0" err="1" smtClean="0">
                <a:solidFill>
                  <a:srgbClr val="002060"/>
                </a:solidFill>
              </a:rPr>
              <a:t>informatie</a:t>
            </a:r>
            <a:r>
              <a:rPr lang="en-US" sz="1000" b="1" dirty="0" smtClean="0">
                <a:solidFill>
                  <a:srgbClr val="002060"/>
                </a:solidFill>
              </a:rPr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800" dirty="0" smtClean="0">
                <a:solidFill>
                  <a:schemeClr val="accent1"/>
                </a:solidFill>
              </a:rPr>
              <a:t>Synergie: “Maak </a:t>
            </a:r>
            <a:r>
              <a:rPr lang="nl-NL" sz="800" dirty="0">
                <a:solidFill>
                  <a:schemeClr val="accent1"/>
                </a:solidFill>
              </a:rPr>
              <a:t>het beter voor de hele keten en BV </a:t>
            </a:r>
            <a:r>
              <a:rPr lang="nl-NL" sz="800" dirty="0" smtClean="0">
                <a:solidFill>
                  <a:schemeClr val="accent1"/>
                </a:solidFill>
              </a:rPr>
              <a:t>Nederland”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800" dirty="0" smtClean="0">
                <a:solidFill>
                  <a:schemeClr val="accent1"/>
                </a:solidFill>
              </a:rPr>
              <a:t>Uitdaging: Partijen in de keten zijn op informatie-vlak onbekend met elkaar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1182720" y="3356642"/>
            <a:ext cx="3694891" cy="755532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 smtClean="0">
                <a:solidFill>
                  <a:srgbClr val="002060"/>
                </a:solidFill>
              </a:rPr>
              <a:t>Standaardisatie</a:t>
            </a:r>
            <a:r>
              <a:rPr lang="en-US" sz="1000" b="1" dirty="0" smtClean="0">
                <a:solidFill>
                  <a:srgbClr val="002060"/>
                </a:solidFill>
              </a:rPr>
              <a:t>: “hoe </a:t>
            </a:r>
            <a:r>
              <a:rPr lang="en-US" sz="1000" b="1" dirty="0" err="1" smtClean="0">
                <a:solidFill>
                  <a:srgbClr val="002060"/>
                </a:solidFill>
              </a:rPr>
              <a:t>koppelen</a:t>
            </a:r>
            <a:r>
              <a:rPr lang="en-US" sz="1000" b="1" dirty="0" smtClean="0">
                <a:solidFill>
                  <a:srgbClr val="002060"/>
                </a:solidFill>
              </a:rPr>
              <a:t> we </a:t>
            </a:r>
            <a:r>
              <a:rPr lang="en-US" sz="1000" b="1" dirty="0" err="1" smtClean="0">
                <a:solidFill>
                  <a:srgbClr val="002060"/>
                </a:solidFill>
              </a:rPr>
              <a:t>informatiebronnen</a:t>
            </a:r>
            <a:r>
              <a:rPr lang="en-US" sz="1000" b="1" dirty="0" smtClean="0">
                <a:solidFill>
                  <a:srgbClr val="002060"/>
                </a:solidFill>
              </a:rPr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 smtClean="0">
                <a:solidFill>
                  <a:schemeClr val="accent1"/>
                </a:solidFill>
              </a:rPr>
              <a:t>Synergie</a:t>
            </a:r>
            <a:r>
              <a:rPr lang="en-US" sz="800" dirty="0" smtClean="0">
                <a:solidFill>
                  <a:schemeClr val="accent1"/>
                </a:solidFill>
              </a:rPr>
              <a:t>: </a:t>
            </a:r>
            <a:r>
              <a:rPr lang="en-US" sz="800" dirty="0" err="1" smtClean="0">
                <a:solidFill>
                  <a:schemeClr val="accent1"/>
                </a:solidFill>
              </a:rPr>
              <a:t>informatie</a:t>
            </a:r>
            <a:r>
              <a:rPr lang="en-US" sz="800" dirty="0" smtClean="0">
                <a:solidFill>
                  <a:schemeClr val="accent1"/>
                </a:solidFill>
              </a:rPr>
              <a:t> over de </a:t>
            </a:r>
            <a:r>
              <a:rPr lang="en-US" sz="800" dirty="0" err="1" smtClean="0">
                <a:solidFill>
                  <a:schemeClr val="accent1"/>
                </a:solidFill>
              </a:rPr>
              <a:t>gehele</a:t>
            </a:r>
            <a:r>
              <a:rPr lang="en-US" sz="800" dirty="0" smtClean="0">
                <a:solidFill>
                  <a:schemeClr val="accent1"/>
                </a:solidFill>
              </a:rPr>
              <a:t> </a:t>
            </a:r>
            <a:r>
              <a:rPr lang="en-US" sz="800" dirty="0" err="1" smtClean="0">
                <a:solidFill>
                  <a:schemeClr val="accent1"/>
                </a:solidFill>
              </a:rPr>
              <a:t>keten</a:t>
            </a:r>
            <a:r>
              <a:rPr lang="en-US" sz="800" dirty="0" smtClean="0">
                <a:solidFill>
                  <a:schemeClr val="accent1"/>
                </a:solidFill>
              </a:rPr>
              <a:t> </a:t>
            </a:r>
            <a:r>
              <a:rPr lang="en-US" sz="800" dirty="0" err="1" smtClean="0">
                <a:solidFill>
                  <a:schemeClr val="accent1"/>
                </a:solidFill>
              </a:rPr>
              <a:t>kunnen</a:t>
            </a:r>
            <a:r>
              <a:rPr lang="en-US" sz="800" dirty="0" smtClean="0">
                <a:solidFill>
                  <a:schemeClr val="accent1"/>
                </a:solidFill>
              </a:rPr>
              <a:t> </a:t>
            </a:r>
            <a:r>
              <a:rPr lang="en-US" sz="800" dirty="0" err="1" smtClean="0">
                <a:solidFill>
                  <a:schemeClr val="accent1"/>
                </a:solidFill>
              </a:rPr>
              <a:t>gebruiken</a:t>
            </a:r>
            <a:endParaRPr lang="en-US" sz="800" dirty="0" smtClean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 smtClean="0">
                <a:solidFill>
                  <a:schemeClr val="accent1"/>
                </a:solidFill>
              </a:rPr>
              <a:t>Uitdaging</a:t>
            </a:r>
            <a:r>
              <a:rPr lang="en-US" sz="800" dirty="0" smtClean="0">
                <a:solidFill>
                  <a:schemeClr val="accent1"/>
                </a:solidFill>
              </a:rPr>
              <a:t>: </a:t>
            </a:r>
            <a:r>
              <a:rPr lang="en-US" sz="800" dirty="0" err="1" smtClean="0">
                <a:solidFill>
                  <a:schemeClr val="accent1"/>
                </a:solidFill>
              </a:rPr>
              <a:t>Partijen</a:t>
            </a:r>
            <a:r>
              <a:rPr lang="en-US" sz="800" dirty="0" smtClean="0">
                <a:solidFill>
                  <a:schemeClr val="accent1"/>
                </a:solidFill>
              </a:rPr>
              <a:t> </a:t>
            </a:r>
            <a:r>
              <a:rPr lang="en-US" sz="800" dirty="0" err="1" smtClean="0">
                <a:solidFill>
                  <a:schemeClr val="accent1"/>
                </a:solidFill>
              </a:rPr>
              <a:t>hebben</a:t>
            </a:r>
            <a:r>
              <a:rPr lang="en-US" sz="800" dirty="0" smtClean="0">
                <a:solidFill>
                  <a:schemeClr val="accent1"/>
                </a:solidFill>
              </a:rPr>
              <a:t> </a:t>
            </a:r>
            <a:r>
              <a:rPr lang="en-US" sz="800" dirty="0" err="1" smtClean="0">
                <a:solidFill>
                  <a:schemeClr val="accent1"/>
                </a:solidFill>
              </a:rPr>
              <a:t>informatiemodellen</a:t>
            </a:r>
            <a:r>
              <a:rPr lang="en-US" sz="800" dirty="0" smtClean="0">
                <a:solidFill>
                  <a:schemeClr val="accent1"/>
                </a:solidFill>
              </a:rPr>
              <a:t> </a:t>
            </a:r>
            <a:r>
              <a:rPr lang="en-US" sz="800" dirty="0" err="1" smtClean="0">
                <a:solidFill>
                  <a:schemeClr val="accent1"/>
                </a:solidFill>
              </a:rPr>
              <a:t>voor</a:t>
            </a:r>
            <a:r>
              <a:rPr lang="en-US" sz="800" dirty="0" smtClean="0">
                <a:solidFill>
                  <a:schemeClr val="accent1"/>
                </a:solidFill>
              </a:rPr>
              <a:t> </a:t>
            </a:r>
            <a:r>
              <a:rPr lang="en-US" sz="800" dirty="0" err="1" smtClean="0">
                <a:solidFill>
                  <a:schemeClr val="accent1"/>
                </a:solidFill>
              </a:rPr>
              <a:t>eigen</a:t>
            </a:r>
            <a:r>
              <a:rPr lang="en-US" sz="800" dirty="0" smtClean="0">
                <a:solidFill>
                  <a:schemeClr val="accent1"/>
                </a:solidFill>
              </a:rPr>
              <a:t> </a:t>
            </a:r>
            <a:r>
              <a:rPr lang="en-US" sz="800" dirty="0" err="1" smtClean="0">
                <a:solidFill>
                  <a:schemeClr val="accent1"/>
                </a:solidFill>
              </a:rPr>
              <a:t>behoeften</a:t>
            </a:r>
            <a:r>
              <a:rPr lang="en-US" sz="800" dirty="0" smtClean="0">
                <a:solidFill>
                  <a:schemeClr val="accent1"/>
                </a:solidFill>
              </a:rPr>
              <a:t> </a:t>
            </a:r>
            <a:r>
              <a:rPr lang="en-US" sz="800" dirty="0" err="1" smtClean="0">
                <a:solidFill>
                  <a:schemeClr val="accent1"/>
                </a:solidFill>
              </a:rPr>
              <a:t>ontwikkeld</a:t>
            </a:r>
            <a:r>
              <a:rPr lang="en-US" sz="800" dirty="0" smtClean="0">
                <a:solidFill>
                  <a:schemeClr val="accent1"/>
                </a:solidFill>
              </a:rPr>
              <a:t> </a:t>
            </a:r>
            <a:r>
              <a:rPr lang="en-US" sz="800" dirty="0" err="1" smtClean="0">
                <a:solidFill>
                  <a:schemeClr val="accent1"/>
                </a:solidFill>
              </a:rPr>
              <a:t>en</a:t>
            </a:r>
            <a:r>
              <a:rPr lang="en-US" sz="800" dirty="0" smtClean="0">
                <a:solidFill>
                  <a:schemeClr val="accent1"/>
                </a:solidFill>
              </a:rPr>
              <a:t> </a:t>
            </a:r>
            <a:r>
              <a:rPr lang="en-US" sz="800" dirty="0" err="1" smtClean="0">
                <a:solidFill>
                  <a:schemeClr val="accent1"/>
                </a:solidFill>
              </a:rPr>
              <a:t>niet</a:t>
            </a:r>
            <a:r>
              <a:rPr lang="en-US" sz="800" dirty="0" smtClean="0">
                <a:solidFill>
                  <a:schemeClr val="accent1"/>
                </a:solidFill>
              </a:rPr>
              <a:t> </a:t>
            </a:r>
            <a:r>
              <a:rPr lang="en-US" sz="800" dirty="0" err="1" smtClean="0">
                <a:solidFill>
                  <a:schemeClr val="accent1"/>
                </a:solidFill>
              </a:rPr>
              <a:t>voor</a:t>
            </a:r>
            <a:r>
              <a:rPr lang="en-US" sz="800" dirty="0" smtClean="0">
                <a:solidFill>
                  <a:schemeClr val="accent1"/>
                </a:solidFill>
              </a:rPr>
              <a:t> de </a:t>
            </a:r>
            <a:r>
              <a:rPr lang="en-US" sz="800" dirty="0" err="1" smtClean="0">
                <a:solidFill>
                  <a:schemeClr val="accent1"/>
                </a:solidFill>
              </a:rPr>
              <a:t>keten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182720" y="1630971"/>
            <a:ext cx="3694891" cy="755532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 smtClean="0">
                <a:solidFill>
                  <a:srgbClr val="002060"/>
                </a:solidFill>
              </a:rPr>
              <a:t>Coördinatie</a:t>
            </a:r>
            <a:r>
              <a:rPr lang="en-US" sz="1000" b="1" dirty="0" smtClean="0">
                <a:solidFill>
                  <a:srgbClr val="002060"/>
                </a:solidFill>
              </a:rPr>
              <a:t>: “hoe </a:t>
            </a:r>
            <a:r>
              <a:rPr lang="en-US" sz="1000" b="1" dirty="0" err="1" smtClean="0">
                <a:solidFill>
                  <a:srgbClr val="002060"/>
                </a:solidFill>
              </a:rPr>
              <a:t>transformeren</a:t>
            </a:r>
            <a:r>
              <a:rPr lang="en-US" sz="1000" b="1" dirty="0" smtClean="0">
                <a:solidFill>
                  <a:srgbClr val="002060"/>
                </a:solidFill>
              </a:rPr>
              <a:t> we </a:t>
            </a:r>
            <a:r>
              <a:rPr lang="en-US" sz="1000" b="1" dirty="0" err="1" smtClean="0">
                <a:solidFill>
                  <a:srgbClr val="002060"/>
                </a:solidFill>
              </a:rPr>
              <a:t>naar</a:t>
            </a:r>
            <a:r>
              <a:rPr lang="en-US" sz="1000" b="1" dirty="0" smtClean="0">
                <a:solidFill>
                  <a:srgbClr val="002060"/>
                </a:solidFill>
              </a:rPr>
              <a:t> </a:t>
            </a:r>
            <a:r>
              <a:rPr lang="en-US" sz="1000" b="1" dirty="0" err="1" smtClean="0">
                <a:solidFill>
                  <a:srgbClr val="002060"/>
                </a:solidFill>
              </a:rPr>
              <a:t>een</a:t>
            </a:r>
            <a:r>
              <a:rPr lang="en-US" sz="1000" b="1" dirty="0" smtClean="0">
                <a:solidFill>
                  <a:srgbClr val="002060"/>
                </a:solidFill>
              </a:rPr>
              <a:t> </a:t>
            </a:r>
            <a:r>
              <a:rPr lang="en-US" sz="1000" b="1" dirty="0" err="1" smtClean="0">
                <a:solidFill>
                  <a:srgbClr val="002060"/>
                </a:solidFill>
              </a:rPr>
              <a:t>keten</a:t>
            </a:r>
            <a:r>
              <a:rPr lang="en-US" sz="1000" b="1" dirty="0" smtClean="0">
                <a:solidFill>
                  <a:srgbClr val="002060"/>
                </a:solidFill>
              </a:rPr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 smtClean="0">
                <a:solidFill>
                  <a:schemeClr val="accent1"/>
                </a:solidFill>
              </a:rPr>
              <a:t>Synergie</a:t>
            </a:r>
            <a:r>
              <a:rPr lang="en-US" sz="800" dirty="0" smtClean="0">
                <a:solidFill>
                  <a:schemeClr val="accent1"/>
                </a:solidFill>
              </a:rPr>
              <a:t>: </a:t>
            </a:r>
            <a:r>
              <a:rPr lang="en-US" sz="800" dirty="0" err="1" smtClean="0">
                <a:solidFill>
                  <a:schemeClr val="accent1"/>
                </a:solidFill>
              </a:rPr>
              <a:t>mindshift</a:t>
            </a:r>
            <a:r>
              <a:rPr lang="en-US" sz="800" dirty="0" smtClean="0">
                <a:solidFill>
                  <a:schemeClr val="accent1"/>
                </a:solidFill>
              </a:rPr>
              <a:t> </a:t>
            </a:r>
            <a:r>
              <a:rPr lang="en-US" sz="800" dirty="0" err="1" smtClean="0">
                <a:solidFill>
                  <a:schemeClr val="accent1"/>
                </a:solidFill>
              </a:rPr>
              <a:t>naar</a:t>
            </a:r>
            <a:r>
              <a:rPr lang="en-US" sz="800" dirty="0" smtClean="0">
                <a:solidFill>
                  <a:schemeClr val="accent1"/>
                </a:solidFill>
              </a:rPr>
              <a:t> het </a:t>
            </a:r>
            <a:r>
              <a:rPr lang="en-US" sz="800" dirty="0" err="1" smtClean="0">
                <a:solidFill>
                  <a:schemeClr val="accent1"/>
                </a:solidFill>
              </a:rPr>
              <a:t>beste</a:t>
            </a:r>
            <a:r>
              <a:rPr lang="en-US" sz="800" dirty="0" smtClean="0">
                <a:solidFill>
                  <a:schemeClr val="accent1"/>
                </a:solidFill>
              </a:rPr>
              <a:t> </a:t>
            </a:r>
            <a:r>
              <a:rPr lang="en-US" sz="800" dirty="0" err="1" smtClean="0">
                <a:solidFill>
                  <a:schemeClr val="accent1"/>
                </a:solidFill>
              </a:rPr>
              <a:t>voor</a:t>
            </a:r>
            <a:r>
              <a:rPr lang="en-US" sz="800" dirty="0" smtClean="0">
                <a:solidFill>
                  <a:schemeClr val="accent1"/>
                </a:solidFill>
              </a:rPr>
              <a:t> </a:t>
            </a:r>
            <a:r>
              <a:rPr lang="en-US" sz="800" dirty="0" err="1" smtClean="0">
                <a:solidFill>
                  <a:schemeClr val="accent1"/>
                </a:solidFill>
              </a:rPr>
              <a:t>allemaal</a:t>
            </a:r>
            <a:endParaRPr lang="en-US" sz="800" dirty="0" smtClean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 smtClean="0">
                <a:solidFill>
                  <a:schemeClr val="accent1"/>
                </a:solidFill>
              </a:rPr>
              <a:t>Uitdaging</a:t>
            </a:r>
            <a:r>
              <a:rPr lang="en-US" sz="800" dirty="0" smtClean="0">
                <a:solidFill>
                  <a:schemeClr val="accent1"/>
                </a:solidFill>
              </a:rPr>
              <a:t>: </a:t>
            </a:r>
            <a:r>
              <a:rPr lang="en-US" sz="800" dirty="0" err="1" smtClean="0">
                <a:solidFill>
                  <a:schemeClr val="accent1"/>
                </a:solidFill>
              </a:rPr>
              <a:t>Wie</a:t>
            </a:r>
            <a:r>
              <a:rPr lang="en-US" sz="800" dirty="0" smtClean="0">
                <a:solidFill>
                  <a:schemeClr val="accent1"/>
                </a:solidFill>
              </a:rPr>
              <a:t> </a:t>
            </a:r>
            <a:r>
              <a:rPr lang="en-US" sz="800" dirty="0" err="1" smtClean="0">
                <a:solidFill>
                  <a:schemeClr val="accent1"/>
                </a:solidFill>
              </a:rPr>
              <a:t>heeft</a:t>
            </a:r>
            <a:r>
              <a:rPr lang="en-US" sz="800" dirty="0" smtClean="0">
                <a:solidFill>
                  <a:schemeClr val="accent1"/>
                </a:solidFill>
              </a:rPr>
              <a:t> </a:t>
            </a:r>
            <a:r>
              <a:rPr lang="en-US" sz="800" dirty="0" err="1" smtClean="0">
                <a:solidFill>
                  <a:schemeClr val="accent1"/>
                </a:solidFill>
              </a:rPr>
              <a:t>welke</a:t>
            </a:r>
            <a:r>
              <a:rPr lang="en-US" sz="800" dirty="0" smtClean="0">
                <a:solidFill>
                  <a:schemeClr val="accent1"/>
                </a:solidFill>
              </a:rPr>
              <a:t> </a:t>
            </a:r>
            <a:r>
              <a:rPr lang="en-US" sz="800" dirty="0" err="1" smtClean="0">
                <a:solidFill>
                  <a:schemeClr val="accent1"/>
                </a:solidFill>
              </a:rPr>
              <a:t>middelen</a:t>
            </a:r>
            <a:r>
              <a:rPr lang="en-US" sz="800" dirty="0" smtClean="0">
                <a:solidFill>
                  <a:schemeClr val="accent1"/>
                </a:solidFill>
              </a:rPr>
              <a:t> </a:t>
            </a:r>
            <a:r>
              <a:rPr lang="en-US" sz="800" dirty="0" err="1" smtClean="0">
                <a:solidFill>
                  <a:schemeClr val="accent1"/>
                </a:solidFill>
              </a:rPr>
              <a:t>en</a:t>
            </a:r>
            <a:r>
              <a:rPr lang="en-US" sz="800" dirty="0" smtClean="0">
                <a:solidFill>
                  <a:schemeClr val="accent1"/>
                </a:solidFill>
              </a:rPr>
              <a:t> resources?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4690269" y="3356640"/>
            <a:ext cx="4195863" cy="755532"/>
          </a:xfrm>
          <a:prstGeom prst="chevron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002060"/>
                </a:solidFill>
              </a:rPr>
              <a:t>Competenties</a:t>
            </a:r>
            <a:r>
              <a:rPr lang="en-US" sz="1200" b="1" dirty="0" smtClean="0">
                <a:solidFill>
                  <a:srgbClr val="002060"/>
                </a:solidFill>
              </a:rPr>
              <a:t>: </a:t>
            </a:r>
            <a:r>
              <a:rPr lang="en-US" sz="1200" b="1" dirty="0" err="1" smtClean="0">
                <a:solidFill>
                  <a:srgbClr val="002060"/>
                </a:solidFill>
              </a:rPr>
              <a:t>Integratie</a:t>
            </a:r>
            <a:r>
              <a:rPr lang="en-US" sz="1200" b="1" dirty="0">
                <a:solidFill>
                  <a:srgbClr val="002060"/>
                </a:solidFill>
              </a:rPr>
              <a:t> &amp;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Interoperabiliteit</a:t>
            </a:r>
            <a:r>
              <a:rPr lang="en-US" sz="1200" b="1" dirty="0" smtClean="0">
                <a:solidFill>
                  <a:srgbClr val="002060"/>
                </a:solidFill>
              </a:rPr>
              <a:t>, Meta-data &amp; Data </a:t>
            </a:r>
            <a:r>
              <a:rPr lang="en-US" sz="1200" b="1" dirty="0" err="1" smtClean="0">
                <a:solidFill>
                  <a:srgbClr val="002060"/>
                </a:solidFill>
              </a:rPr>
              <a:t>Kwaliteit</a:t>
            </a:r>
            <a:r>
              <a:rPr lang="en-US" sz="1200" b="1" dirty="0" smtClean="0">
                <a:solidFill>
                  <a:srgbClr val="002060"/>
                </a:solidFill>
              </a:rPr>
              <a:t> management</a:t>
            </a:r>
          </a:p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Maak</a:t>
            </a:r>
            <a:r>
              <a:rPr lang="en-US" sz="1200" dirty="0">
                <a:solidFill>
                  <a:schemeClr val="bg1"/>
                </a:solidFill>
              </a:rPr>
              <a:t> data </a:t>
            </a:r>
            <a:r>
              <a:rPr lang="en-US" sz="1200" dirty="0" err="1" smtClean="0">
                <a:solidFill>
                  <a:schemeClr val="bg1"/>
                </a:solidFill>
              </a:rPr>
              <a:t>beschikbaar</a:t>
            </a:r>
            <a:r>
              <a:rPr lang="en-US" sz="1200" dirty="0" smtClean="0">
                <a:solidFill>
                  <a:schemeClr val="bg1"/>
                </a:solidFill>
              </a:rPr>
              <a:t> met </a:t>
            </a:r>
            <a:r>
              <a:rPr lang="en-US" sz="1200" dirty="0" err="1" smtClean="0">
                <a:solidFill>
                  <a:schemeClr val="bg1"/>
                </a:solidFill>
              </a:rPr>
              <a:t>een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bekende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definitie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en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bekend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kwaliteitsniveau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690269" y="1630950"/>
            <a:ext cx="4195863" cy="755532"/>
          </a:xfrm>
          <a:prstGeom prst="chevron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002060"/>
                </a:solidFill>
              </a:rPr>
              <a:t>Competentie</a:t>
            </a:r>
            <a:r>
              <a:rPr lang="en-US" sz="1200" b="1" dirty="0">
                <a:solidFill>
                  <a:srgbClr val="002060"/>
                </a:solidFill>
              </a:rPr>
              <a:t>: Data Governance &amp; </a:t>
            </a:r>
            <a:r>
              <a:rPr lang="en-US" sz="1200" b="1" dirty="0" err="1" smtClean="0">
                <a:solidFill>
                  <a:srgbClr val="002060"/>
                </a:solidFill>
              </a:rPr>
              <a:t>Verandermanagement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Voer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kortcyclische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activiteiten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uit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waarbij</a:t>
            </a:r>
            <a:r>
              <a:rPr lang="en-US" sz="1200" dirty="0" smtClean="0">
                <a:solidFill>
                  <a:schemeClr val="bg1"/>
                </a:solidFill>
              </a:rPr>
              <a:t> men data </a:t>
            </a:r>
            <a:r>
              <a:rPr lang="en-US" sz="1200" dirty="0" err="1" smtClean="0">
                <a:solidFill>
                  <a:schemeClr val="bg1"/>
                </a:solidFill>
              </a:rPr>
              <a:t>voor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elkaar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gaat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vergaren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en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delen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877611" y="1200151"/>
            <a:ext cx="3384596" cy="635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000" indent="-360000" algn="l" defTabSz="360000" rtl="0" eaLnBrk="1" latinLnBrk="0" hangingPunct="1">
              <a:spcBef>
                <a:spcPts val="0"/>
              </a:spcBef>
              <a:buFont typeface="Arial"/>
              <a:buChar char="•"/>
              <a:defRPr sz="2800" kern="1200">
                <a:solidFill>
                  <a:srgbClr val="1D19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360000" algn="l" defTabSz="360000" rtl="0" eaLnBrk="1" latinLnBrk="0" hangingPunct="1">
              <a:spcBef>
                <a:spcPts val="0"/>
              </a:spcBef>
              <a:buFont typeface="Arial"/>
              <a:buChar char="–"/>
              <a:defRPr sz="2400" kern="1200">
                <a:solidFill>
                  <a:srgbClr val="1D19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0000" indent="-360000" algn="l" defTabSz="3600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1D19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0000" indent="-360000" algn="l" defTabSz="360000" rtl="0" eaLnBrk="1" latinLnBrk="0" hangingPunct="1">
              <a:spcBef>
                <a:spcPts val="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1D19A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</a:t>
            </a:r>
            <a:r>
              <a:rPr lang="en-US" sz="2000" dirty="0" err="1" smtClean="0">
                <a:solidFill>
                  <a:srgbClr val="002060"/>
                </a:solidFill>
              </a:rPr>
              <a:t>Hiervoor</a:t>
            </a:r>
            <a:r>
              <a:rPr lang="en-US" sz="2000" dirty="0" smtClean="0">
                <a:solidFill>
                  <a:srgbClr val="002060"/>
                </a:solidFill>
              </a:rPr>
              <a:t> is </a:t>
            </a:r>
            <a:r>
              <a:rPr lang="en-US" sz="2000" dirty="0" err="1" smtClean="0">
                <a:solidFill>
                  <a:srgbClr val="002060"/>
                </a:solidFill>
              </a:rPr>
              <a:t>nodig</a:t>
            </a:r>
            <a:r>
              <a:rPr lang="en-US" sz="2000" dirty="0" smtClean="0">
                <a:solidFill>
                  <a:srgbClr val="002060"/>
                </a:solidFill>
              </a:rPr>
              <a:t>: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7068" y="1630971"/>
            <a:ext cx="585336" cy="755532"/>
          </a:xfrm>
          <a:prstGeom prst="roundRect">
            <a:avLst>
              <a:gd name="adj" fmla="val 10682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rgbClr val="002060"/>
                </a:solidFill>
              </a:rPr>
              <a:t>Product &amp; </a:t>
            </a:r>
            <a:r>
              <a:rPr lang="en-US" sz="800" dirty="0" err="1">
                <a:solidFill>
                  <a:srgbClr val="002060"/>
                </a:solidFill>
              </a:rPr>
              <a:t>Markt</a:t>
            </a:r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7068" y="2493796"/>
            <a:ext cx="585336" cy="755532"/>
          </a:xfrm>
          <a:prstGeom prst="roundRect">
            <a:avLst>
              <a:gd name="adj" fmla="val 10682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err="1">
                <a:solidFill>
                  <a:srgbClr val="002060"/>
                </a:solidFill>
              </a:rPr>
              <a:t>Organisatie</a:t>
            </a:r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7068" y="3356640"/>
            <a:ext cx="585336" cy="755532"/>
          </a:xfrm>
          <a:prstGeom prst="roundRect">
            <a:avLst>
              <a:gd name="adj" fmla="val 10682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err="1">
                <a:solidFill>
                  <a:srgbClr val="002060"/>
                </a:solidFill>
              </a:rPr>
              <a:t>Techniek</a:t>
            </a:r>
            <a:endParaRPr lang="en-US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03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Relevante competenties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838265" cy="33944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1400" b="1" dirty="0" smtClean="0"/>
              <a:t>Data </a:t>
            </a:r>
            <a:r>
              <a:rPr lang="nl-NL" sz="1400" b="1" dirty="0" err="1" smtClean="0"/>
              <a:t>Governance</a:t>
            </a: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 smtClean="0"/>
              <a:t>Hiermee wordt vastgelegd welke rollen en verantwoordelijkheden er bestaan voor de data, en gaat verder dan de meeste data convenanten.</a:t>
            </a:r>
            <a:br>
              <a:rPr lang="nl-NL" sz="1400" dirty="0" smtClean="0"/>
            </a:b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 smtClean="0"/>
              <a:t>Bijvoorbeeld: wie beslist waar investeringen gaan plaatsvinden om een andere partij in de keten effectiever te laten zijn?</a:t>
            </a:r>
            <a:endParaRPr lang="nl-NL" sz="1100" dirty="0" smtClean="0"/>
          </a:p>
          <a:p>
            <a:pPr marL="514350" indent="-514350">
              <a:buFont typeface="+mj-lt"/>
              <a:buAutoNum type="arabicPeriod"/>
            </a:pPr>
            <a:endParaRPr lang="nl-NL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1400" b="1" dirty="0" smtClean="0"/>
              <a:t>Data Kwaliteit management</a:t>
            </a: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 smtClean="0"/>
              <a:t>Zodra data regelmatiger uitgewisseld gaat worden is het cruciaal om de kwaliteit ervan te kennen en reparaties (met name op de hubs) te voorkomen</a:t>
            </a:r>
            <a:br>
              <a:rPr lang="nl-NL" sz="1400" dirty="0" smtClean="0"/>
            </a:b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 smtClean="0"/>
              <a:t>Bijvoorbeeld: met welke zekerheid moet een gegeven gewicht kloppen, en hoe actueel is dat gewicht?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6E91-AB01-4822-8E70-3764F4A6B580}" type="slidenum">
              <a:rPr lang="nl-NL" smtClean="0"/>
              <a:pPr/>
              <a:t>22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680" y="1358307"/>
            <a:ext cx="1457120" cy="1071512"/>
          </a:xfrm>
          <a:prstGeom prst="rect">
            <a:avLst/>
          </a:prstGeom>
        </p:spPr>
      </p:pic>
      <p:pic>
        <p:nvPicPr>
          <p:cNvPr id="12294" name="Picture 6" descr="https://www.ideasforleaders.com/sites/default/files/styles/ideas_page/public/74_cart_and_donkey_india.jpg?itok=aHTOMWM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90" y="2846767"/>
            <a:ext cx="1481197" cy="10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68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Relevante competenties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6617064" cy="33944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nl-NL" sz="1400" b="1" dirty="0" smtClean="0"/>
              <a:t>Metadata management</a:t>
            </a:r>
            <a:br>
              <a:rPr lang="nl-NL" sz="1400" b="1" dirty="0" smtClean="0"/>
            </a:br>
            <a:r>
              <a:rPr lang="nl-NL" sz="1400" dirty="0" smtClean="0"/>
              <a:t>Met welke definities wordt gewerkt door partijen in de gehele keten. Uniforme definities (of in ieder geval: gevalideerde definities) is cruciaal om met elkaars data te kunnen werken.</a:t>
            </a:r>
            <a:br>
              <a:rPr lang="nl-NL" sz="1400" dirty="0" smtClean="0"/>
            </a:b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 smtClean="0"/>
              <a:t>Bijvoorbeeld: wat is de definitie van binnenkomst? En op hoeveel plaatsen wordt deze definitie gehanteerd?</a:t>
            </a:r>
            <a:br>
              <a:rPr lang="nl-NL" sz="1400" dirty="0" smtClean="0"/>
            </a:br>
            <a:endParaRPr lang="en-US" sz="14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1400" b="1" dirty="0" err="1" smtClean="0"/>
              <a:t>Integratie</a:t>
            </a:r>
            <a:r>
              <a:rPr lang="en-US" sz="1400" b="1" dirty="0" smtClean="0"/>
              <a:t> </a:t>
            </a:r>
            <a:r>
              <a:rPr lang="en-US" sz="1400" b="1" dirty="0"/>
              <a:t>&amp; </a:t>
            </a:r>
            <a:r>
              <a:rPr lang="en-US" sz="1400" b="1" dirty="0" err="1" smtClean="0"/>
              <a:t>Interoperabiliteit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dirty="0" err="1" smtClean="0"/>
              <a:t>Wie</a:t>
            </a:r>
            <a:r>
              <a:rPr lang="en-US" sz="1400" dirty="0" smtClean="0"/>
              <a:t> </a:t>
            </a:r>
            <a:r>
              <a:rPr lang="en-US" sz="1400" dirty="0" err="1" smtClean="0"/>
              <a:t>kan</a:t>
            </a:r>
            <a:r>
              <a:rPr lang="en-US" sz="1400" dirty="0" smtClean="0"/>
              <a:t> </a:t>
            </a:r>
            <a:r>
              <a:rPr lang="en-US" sz="1400" dirty="0" err="1" smtClean="0"/>
              <a:t>er</a:t>
            </a:r>
            <a:r>
              <a:rPr lang="en-US" sz="1400" dirty="0" smtClean="0"/>
              <a:t> op </a:t>
            </a:r>
            <a:r>
              <a:rPr lang="en-US" sz="1400" dirty="0" err="1" smtClean="0"/>
              <a:t>welke</a:t>
            </a:r>
            <a:r>
              <a:rPr lang="en-US" sz="1400" dirty="0" smtClean="0"/>
              <a:t> </a:t>
            </a:r>
            <a:r>
              <a:rPr lang="en-US" sz="1400" dirty="0" err="1" smtClean="0"/>
              <a:t>wijze</a:t>
            </a:r>
            <a:r>
              <a:rPr lang="en-US" sz="1400" dirty="0" smtClean="0"/>
              <a:t> </a:t>
            </a:r>
            <a:r>
              <a:rPr lang="en-US" sz="1400" dirty="0" err="1" smtClean="0"/>
              <a:t>aan</a:t>
            </a:r>
            <a:r>
              <a:rPr lang="en-US" sz="1400" dirty="0" smtClean="0"/>
              <a:t> data </a:t>
            </a:r>
            <a:r>
              <a:rPr lang="en-US" sz="1400" dirty="0" err="1" smtClean="0"/>
              <a:t>komen</a:t>
            </a:r>
            <a:r>
              <a:rPr lang="en-US" sz="1400" dirty="0" smtClean="0"/>
              <a:t>,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onder</a:t>
            </a:r>
            <a:r>
              <a:rPr lang="en-US" sz="1400" dirty="0" smtClean="0"/>
              <a:t> </a:t>
            </a:r>
            <a:r>
              <a:rPr lang="en-US" sz="1400" dirty="0" err="1" smtClean="0"/>
              <a:t>welke</a:t>
            </a:r>
            <a:r>
              <a:rPr lang="en-US" sz="1400" dirty="0" smtClean="0"/>
              <a:t> </a:t>
            </a:r>
            <a:r>
              <a:rPr lang="en-US" sz="1400" dirty="0" err="1" smtClean="0"/>
              <a:t>voorwaarden</a:t>
            </a:r>
            <a:r>
              <a:rPr lang="en-US" sz="1400" dirty="0" smtClean="0"/>
              <a:t> </a:t>
            </a:r>
            <a:r>
              <a:rPr lang="en-US" sz="1400" dirty="0" err="1" smtClean="0"/>
              <a:t>wordt</a:t>
            </a:r>
            <a:r>
              <a:rPr lang="en-US" sz="1400" dirty="0" smtClean="0"/>
              <a:t> het </a:t>
            </a:r>
            <a:r>
              <a:rPr lang="en-US" sz="1400" dirty="0" err="1" smtClean="0"/>
              <a:t>aangeboden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Bijvoorbeeld</a:t>
            </a:r>
            <a:r>
              <a:rPr lang="en-US" sz="1400" dirty="0" smtClean="0"/>
              <a:t>: is de data </a:t>
            </a:r>
            <a:r>
              <a:rPr lang="en-US" sz="1400" dirty="0" err="1" smtClean="0"/>
              <a:t>tijdig</a:t>
            </a:r>
            <a:r>
              <a:rPr lang="en-US" sz="1400" dirty="0" smtClean="0"/>
              <a:t> </a:t>
            </a:r>
            <a:r>
              <a:rPr lang="en-US" sz="1400" dirty="0" err="1" smtClean="0"/>
              <a:t>aangeleverd</a:t>
            </a:r>
            <a:r>
              <a:rPr lang="en-US" sz="1400" dirty="0" smtClean="0"/>
              <a:t> of is de data al </a:t>
            </a:r>
            <a:r>
              <a:rPr lang="en-US" sz="1400" dirty="0" err="1" smtClean="0"/>
              <a:t>verouderd</a:t>
            </a:r>
            <a:r>
              <a:rPr lang="en-US" sz="1400" dirty="0" smtClean="0"/>
              <a:t>, </a:t>
            </a:r>
            <a:r>
              <a:rPr lang="en-US" sz="1400" dirty="0" err="1" smtClean="0"/>
              <a:t>en</a:t>
            </a:r>
            <a:r>
              <a:rPr lang="en-US" sz="1400" dirty="0" smtClean="0"/>
              <a:t> via </a:t>
            </a:r>
            <a:r>
              <a:rPr lang="en-US" sz="1400" dirty="0" err="1" smtClean="0"/>
              <a:t>welk</a:t>
            </a:r>
            <a:r>
              <a:rPr lang="en-US" sz="1400" dirty="0" smtClean="0"/>
              <a:t> platform </a:t>
            </a:r>
            <a:r>
              <a:rPr lang="en-US" sz="1400" dirty="0" err="1" smtClean="0"/>
              <a:t>wordt</a:t>
            </a:r>
            <a:r>
              <a:rPr lang="en-US" sz="1400" dirty="0" smtClean="0"/>
              <a:t> </a:t>
            </a:r>
            <a:r>
              <a:rPr lang="en-US" sz="1400" dirty="0" err="1" smtClean="0"/>
              <a:t>dit</a:t>
            </a:r>
            <a:r>
              <a:rPr lang="en-US" sz="1400" dirty="0" smtClean="0"/>
              <a:t> </a:t>
            </a:r>
            <a:r>
              <a:rPr lang="en-US" sz="1400" dirty="0" err="1" smtClean="0"/>
              <a:t>bewaakt</a:t>
            </a:r>
            <a:r>
              <a:rPr lang="en-US" sz="1400" dirty="0" smtClean="0"/>
              <a:t>?</a:t>
            </a:r>
            <a:endParaRPr lang="en-US" sz="1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6E91-AB01-4822-8E70-3764F4A6B580}" type="slidenum">
              <a:rPr lang="nl-NL" smtClean="0"/>
              <a:pPr/>
              <a:t>23</a:t>
            </a:fld>
            <a:endParaRPr lang="nl-NL" dirty="0"/>
          </a:p>
        </p:txBody>
      </p:sp>
      <p:pic>
        <p:nvPicPr>
          <p:cNvPr id="12296" name="Picture 8" descr="http://www.ktaylorandassoc.com/wp-content/uploads/2015/01/ambiguity_street_sign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264" y="1286628"/>
            <a:ext cx="1612535" cy="107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64" y="2956593"/>
            <a:ext cx="1612535" cy="8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81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Competentieontwikkeling</a:t>
            </a:r>
            <a:r>
              <a:rPr lang="en-US" dirty="0" smtClean="0"/>
              <a:t> </a:t>
            </a:r>
            <a:r>
              <a:rPr lang="en-US" dirty="0" err="1" smtClean="0"/>
              <a:t>gebaseerd</a:t>
            </a:r>
            <a:r>
              <a:rPr lang="en-US" dirty="0" smtClean="0"/>
              <a:t> op DAMA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DAMA is </a:t>
            </a:r>
            <a:r>
              <a:rPr lang="en-US" sz="1400" dirty="0" err="1" smtClean="0"/>
              <a:t>een</a:t>
            </a:r>
            <a:r>
              <a:rPr lang="en-US" sz="1400" dirty="0" smtClean="0"/>
              <a:t> </a:t>
            </a:r>
            <a:r>
              <a:rPr lang="en-US" sz="1400" dirty="0" err="1" smtClean="0"/>
              <a:t>internationale</a:t>
            </a:r>
            <a:r>
              <a:rPr lang="en-US" sz="1400" dirty="0" smtClean="0"/>
              <a:t> </a:t>
            </a:r>
            <a:r>
              <a:rPr lang="en-US" sz="1400" dirty="0" err="1" smtClean="0"/>
              <a:t>organisatie</a:t>
            </a:r>
            <a:r>
              <a:rPr lang="en-US" sz="1400" dirty="0" smtClean="0"/>
              <a:t> die </a:t>
            </a:r>
            <a:r>
              <a:rPr lang="en-US" sz="1400" dirty="0" err="1" smtClean="0"/>
              <a:t>standaarden</a:t>
            </a:r>
            <a:r>
              <a:rPr lang="en-US" sz="1400" dirty="0" smtClean="0"/>
              <a:t> </a:t>
            </a:r>
            <a:r>
              <a:rPr lang="en-US" sz="1400" dirty="0" err="1" smtClean="0"/>
              <a:t>opstelt</a:t>
            </a:r>
            <a:r>
              <a:rPr lang="en-US" sz="1400" dirty="0" smtClean="0"/>
              <a:t> op </a:t>
            </a:r>
            <a:r>
              <a:rPr lang="en-US" sz="1400" dirty="0" err="1" smtClean="0"/>
              <a:t>gebied</a:t>
            </a:r>
            <a:r>
              <a:rPr lang="en-US" sz="1400" dirty="0" smtClean="0"/>
              <a:t> van data management. </a:t>
            </a:r>
            <a:r>
              <a:rPr lang="en-US" sz="1400" dirty="0" err="1" smtClean="0"/>
              <a:t>Wordt</a:t>
            </a:r>
            <a:r>
              <a:rPr lang="en-US" sz="1400" dirty="0" smtClean="0"/>
              <a:t> </a:t>
            </a:r>
            <a:r>
              <a:rPr lang="en-US" sz="1400" dirty="0" err="1" smtClean="0"/>
              <a:t>ook</a:t>
            </a:r>
            <a:r>
              <a:rPr lang="en-US" sz="1400" dirty="0"/>
              <a:t> </a:t>
            </a:r>
            <a:r>
              <a:rPr lang="en-US" sz="1400" dirty="0" err="1" smtClean="0"/>
              <a:t>gebruikt</a:t>
            </a:r>
            <a:r>
              <a:rPr lang="en-US" sz="1400" dirty="0" smtClean="0"/>
              <a:t> in cross-organizational governance </a:t>
            </a:r>
            <a:r>
              <a:rPr lang="en-US" sz="1400" dirty="0" err="1" smtClean="0"/>
              <a:t>zoals</a:t>
            </a:r>
            <a:r>
              <a:rPr lang="en-US" sz="1400" dirty="0" smtClean="0"/>
              <a:t> Smart Cities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Eurocontrol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Data Management Body Of Knowledge (DMBOK) is </a:t>
            </a:r>
            <a:r>
              <a:rPr lang="en-US" sz="1400" dirty="0" err="1" smtClean="0"/>
              <a:t>een</a:t>
            </a:r>
            <a:r>
              <a:rPr lang="en-US" sz="1400" dirty="0" smtClean="0"/>
              <a:t> </a:t>
            </a:r>
            <a:r>
              <a:rPr lang="en-US" sz="1400" dirty="0" err="1" smtClean="0"/>
              <a:t>kennisbank</a:t>
            </a:r>
            <a:r>
              <a:rPr lang="en-US" sz="1400" dirty="0" smtClean="0"/>
              <a:t> </a:t>
            </a:r>
            <a:r>
              <a:rPr lang="en-US" sz="1400" dirty="0" err="1" smtClean="0"/>
              <a:t>waarin</a:t>
            </a:r>
            <a:r>
              <a:rPr lang="en-US" sz="1400" dirty="0" smtClean="0"/>
              <a:t> </a:t>
            </a:r>
            <a:r>
              <a:rPr lang="en-US" sz="1400" dirty="0" err="1" smtClean="0"/>
              <a:t>standaarden</a:t>
            </a:r>
            <a:r>
              <a:rPr lang="en-US" sz="1400" dirty="0" smtClean="0"/>
              <a:t> op basis van best practices </a:t>
            </a:r>
            <a:r>
              <a:rPr lang="en-US" sz="1400" dirty="0" err="1" smtClean="0"/>
              <a:t>vastgelegd</a:t>
            </a:r>
            <a:r>
              <a:rPr lang="en-US" sz="1400" dirty="0" smtClean="0"/>
              <a:t> </a:t>
            </a:r>
            <a:r>
              <a:rPr lang="en-US" sz="1400" dirty="0" err="1" smtClean="0"/>
              <a:t>zijn</a:t>
            </a:r>
            <a:r>
              <a:rPr lang="en-US" sz="1400" dirty="0" smtClean="0"/>
              <a:t>,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bestaat</a:t>
            </a:r>
            <a:r>
              <a:rPr lang="en-US" sz="1400" dirty="0" smtClean="0"/>
              <a:t> </a:t>
            </a:r>
            <a:r>
              <a:rPr lang="en-US" sz="1400" dirty="0" err="1" smtClean="0"/>
              <a:t>uit</a:t>
            </a:r>
            <a:r>
              <a:rPr lang="en-US" sz="1400" dirty="0" smtClean="0"/>
              <a:t> 2 </a:t>
            </a:r>
            <a:r>
              <a:rPr lang="en-US" sz="1400" dirty="0" err="1" smtClean="0"/>
              <a:t>delen</a:t>
            </a:r>
            <a:r>
              <a:rPr lang="en-US" sz="1400" dirty="0" smtClean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6E91-AB01-4822-8E70-3764F4A6B580}" type="slidenum">
              <a:rPr lang="nl-NL" smtClean="0"/>
              <a:pPr/>
              <a:t>24</a:t>
            </a:fld>
            <a:endParaRPr lang="nl-NL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849" y="2178028"/>
            <a:ext cx="4747321" cy="2416595"/>
          </a:xfrm>
          <a:prstGeom prst="rect">
            <a:avLst/>
          </a:prstGeom>
        </p:spPr>
      </p:pic>
      <p:pic>
        <p:nvPicPr>
          <p:cNvPr id="10252" name="Picture 12" descr="https://www.dama.org/sites/default/files/styles/logo/public/Dama-old-logo-Grey-and-White_300-120_0_0.png?itok=FGwtNM6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954" y="233905"/>
            <a:ext cx="1240305" cy="865330"/>
          </a:xfrm>
          <a:prstGeom prst="rect">
            <a:avLst/>
          </a:prstGeom>
          <a:noFill/>
          <a:effectLst>
            <a:outerShdw blurRad="25400" dist="12700" dir="2700000" algn="ctr" rotWithShape="0">
              <a:srgbClr val="000000">
                <a:alpha val="9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80514" y="315549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Change management</a:t>
            </a:r>
            <a:br>
              <a:rPr lang="en-US" sz="1200" dirty="0" smtClean="0"/>
            </a:br>
            <a:r>
              <a:rPr lang="en-US" sz="1200" dirty="0" err="1" smtClean="0"/>
              <a:t>voor</a:t>
            </a:r>
            <a:r>
              <a:rPr lang="en-US" sz="1200" dirty="0" smtClean="0"/>
              <a:t> data management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6955524" y="3155491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Inhoudelijk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>data management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4558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2" y="1147524"/>
            <a:ext cx="3858323" cy="3416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Geschatte</a:t>
            </a:r>
            <a:r>
              <a:rPr lang="en-US" dirty="0" smtClean="0"/>
              <a:t> </a:t>
            </a:r>
            <a:r>
              <a:rPr lang="en-US" dirty="0" err="1" smtClean="0"/>
              <a:t>huidige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r>
              <a:rPr lang="en-US" dirty="0" smtClean="0"/>
              <a:t> van </a:t>
            </a:r>
            <a:r>
              <a:rPr lang="en-US" dirty="0" err="1" smtClean="0"/>
              <a:t>aanwezige</a:t>
            </a:r>
            <a:r>
              <a:rPr lang="en-US" dirty="0" smtClean="0"/>
              <a:t> </a:t>
            </a:r>
            <a:r>
              <a:rPr lang="en-US" dirty="0" err="1" smtClean="0"/>
              <a:t>competenties</a:t>
            </a:r>
            <a:endParaRPr lang="en-US" dirty="0"/>
          </a:p>
        </p:txBody>
      </p:sp>
      <p:graphicFrame>
        <p:nvGraphicFramePr>
          <p:cNvPr id="12" name="Tijdelijke aanduiding voor inhoud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460084"/>
              </p:ext>
            </p:extLst>
          </p:nvPr>
        </p:nvGraphicFramePr>
        <p:xfrm>
          <a:off x="3263298" y="1200150"/>
          <a:ext cx="6499889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780" y="4767263"/>
            <a:ext cx="2133600" cy="273844"/>
          </a:xfrm>
        </p:spPr>
        <p:txBody>
          <a:bodyPr/>
          <a:lstStyle/>
          <a:p>
            <a:fld id="{DDA46E91-AB01-4822-8E70-3764F4A6B580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448539" y="1200151"/>
            <a:ext cx="3257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4 meest relevante competenties uit DMBOK2</a:t>
            </a:r>
            <a:endParaRPr lang="en-US" sz="1200" dirty="0"/>
          </a:p>
        </p:txBody>
      </p:sp>
      <p:sp>
        <p:nvSpPr>
          <p:cNvPr id="5" name="Block Arc 4"/>
          <p:cNvSpPr/>
          <p:nvPr/>
        </p:nvSpPr>
        <p:spPr>
          <a:xfrm rot="16041296">
            <a:off x="687817" y="1480321"/>
            <a:ext cx="2752754" cy="2752754"/>
          </a:xfrm>
          <a:prstGeom prst="blockArc">
            <a:avLst>
              <a:gd name="adj1" fmla="val 19531166"/>
              <a:gd name="adj2" fmla="val 97341"/>
              <a:gd name="adj3" fmla="val 33357"/>
            </a:avLst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/>
          <p:cNvSpPr/>
          <p:nvPr/>
        </p:nvSpPr>
        <p:spPr>
          <a:xfrm rot="13890503">
            <a:off x="687818" y="1480320"/>
            <a:ext cx="2752754" cy="2752754"/>
          </a:xfrm>
          <a:prstGeom prst="blockArc">
            <a:avLst>
              <a:gd name="adj1" fmla="val 19531166"/>
              <a:gd name="adj2" fmla="val 97341"/>
              <a:gd name="adj3" fmla="val 33357"/>
            </a:avLst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5400000">
            <a:off x="700974" y="1470572"/>
            <a:ext cx="2752754" cy="2752754"/>
          </a:xfrm>
          <a:prstGeom prst="blockArc">
            <a:avLst>
              <a:gd name="adj1" fmla="val 19487969"/>
              <a:gd name="adj2" fmla="val 97341"/>
              <a:gd name="adj3" fmla="val 33357"/>
            </a:avLst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14635" y="2302213"/>
            <a:ext cx="0" cy="661481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153918" y="2597174"/>
            <a:ext cx="239029" cy="397811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09547" y="3466376"/>
            <a:ext cx="212085" cy="766699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736643" y="2432448"/>
            <a:ext cx="273511" cy="388573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639944" y="2432448"/>
            <a:ext cx="848500" cy="848500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Voorgestelde</a:t>
            </a:r>
            <a:r>
              <a:rPr lang="en-US" dirty="0" smtClean="0"/>
              <a:t> </a:t>
            </a:r>
            <a:r>
              <a:rPr lang="en-US" dirty="0" err="1" smtClean="0"/>
              <a:t>aanpak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 smtClean="0"/>
              <a:t>Sturing </a:t>
            </a:r>
            <a:r>
              <a:rPr lang="nl-NL" sz="1800" dirty="0"/>
              <a:t>van de verandering</a:t>
            </a:r>
          </a:p>
          <a:p>
            <a:pPr lvl="1"/>
            <a:r>
              <a:rPr lang="nl-NL" sz="1400" dirty="0"/>
              <a:t>Daadkracht en slagkracht (mandaat)</a:t>
            </a:r>
          </a:p>
          <a:p>
            <a:pPr lvl="1"/>
            <a:r>
              <a:rPr lang="nl-NL" sz="1400" dirty="0"/>
              <a:t>Korte iteraties met </a:t>
            </a:r>
            <a:r>
              <a:rPr lang="nl-NL" sz="1400" dirty="0" smtClean="0"/>
              <a:t>zichtbare resultaten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6E91-AB01-4822-8E70-3764F4A6B580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9" name="Rounded Rectangle 8"/>
          <p:cNvSpPr/>
          <p:nvPr/>
        </p:nvSpPr>
        <p:spPr>
          <a:xfrm rot="546008">
            <a:off x="1905946" y="2258090"/>
            <a:ext cx="1890409" cy="395591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Nog </a:t>
            </a:r>
            <a:r>
              <a:rPr lang="en-US" sz="1200" dirty="0" err="1" smtClean="0">
                <a:solidFill>
                  <a:srgbClr val="000000"/>
                </a:solidFill>
              </a:rPr>
              <a:t>verder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uit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te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werken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28745"/>
            <a:ext cx="2580311" cy="224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80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16369" y="2473158"/>
            <a:ext cx="5511262" cy="791589"/>
          </a:xfrm>
        </p:spPr>
        <p:txBody>
          <a:bodyPr/>
          <a:lstStyle/>
          <a:p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Scope beschrijving Proof of Value (draft)</a:t>
            </a:r>
            <a:endParaRPr lang="nl-NL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April 2016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DDA46E91-AB01-4822-8E70-3764F4A6B580}" type="slidenum">
              <a:rPr lang="nl-NL" smtClean="0"/>
              <a:pPr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2731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Proof</a:t>
            </a:r>
            <a:r>
              <a:rPr lang="nl-NL" dirty="0" smtClean="0"/>
              <a:t> </a:t>
            </a:r>
            <a:r>
              <a:rPr lang="nl-NL" dirty="0"/>
              <a:t>of </a:t>
            </a:r>
            <a:r>
              <a:rPr lang="nl-NL" dirty="0" smtClean="0"/>
              <a:t>Value 1: Douane – </a:t>
            </a:r>
            <a:r>
              <a:rPr lang="nl-NL" dirty="0" err="1" smtClean="0"/>
              <a:t>Cargonaut</a:t>
            </a:r>
            <a:r>
              <a:rPr lang="nl-NL" dirty="0" smtClean="0"/>
              <a:t> (draft)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1600" b="1" dirty="0" smtClean="0"/>
              <a:t>Algemeen doel</a:t>
            </a:r>
            <a:r>
              <a:rPr lang="nl-NL" sz="1600" dirty="0"/>
              <a:t>: Visualiseren procesafwijkingen</a:t>
            </a:r>
          </a:p>
          <a:p>
            <a:pPr lvl="1"/>
            <a:r>
              <a:rPr lang="nl-NL" sz="1400" dirty="0"/>
              <a:t>Afwijkingen van standaard doorlooptijden kunnen duiden op manipulatie van het controleproces.  </a:t>
            </a:r>
          </a:p>
          <a:p>
            <a:pPr lvl="1"/>
            <a:r>
              <a:rPr lang="nl-NL" sz="1400" dirty="0"/>
              <a:t>In de CGN analyse-set worden momenteel nog geen alerts gegeneerd bij afwijkingen. </a:t>
            </a:r>
          </a:p>
          <a:p>
            <a:endParaRPr lang="nl-NL" sz="1600" b="1" dirty="0" smtClean="0"/>
          </a:p>
          <a:p>
            <a:r>
              <a:rPr lang="nl-NL" sz="1600" b="1" dirty="0" smtClean="0"/>
              <a:t>Relevante </a:t>
            </a:r>
            <a:r>
              <a:rPr lang="nl-NL" sz="1600" b="1" dirty="0"/>
              <a:t>onderzoeksdoelen</a:t>
            </a:r>
            <a:r>
              <a:rPr lang="nl-NL" sz="1600" dirty="0" smtClean="0"/>
              <a:t>:</a:t>
            </a:r>
            <a:endParaRPr lang="nl-NL" sz="1600" dirty="0"/>
          </a:p>
          <a:p>
            <a:pPr marL="816338" lvl="1" indent="-457200">
              <a:buFont typeface="+mj-lt"/>
              <a:buAutoNum type="arabicPeriod"/>
            </a:pPr>
            <a:r>
              <a:rPr lang="nl-NL" sz="1400" dirty="0" smtClean="0"/>
              <a:t>Het </a:t>
            </a:r>
            <a:r>
              <a:rPr lang="nl-NL" sz="1400" dirty="0"/>
              <a:t>eerste doel is het visualiseren van afwijkingen van de </a:t>
            </a:r>
            <a:r>
              <a:rPr lang="nl-NL" sz="1400" dirty="0" smtClean="0"/>
              <a:t>doorlooptijden</a:t>
            </a:r>
          </a:p>
          <a:p>
            <a:pPr marL="816338" lvl="1" indent="-457200">
              <a:buFont typeface="+mj-lt"/>
              <a:buAutoNum type="arabicPeriod"/>
            </a:pPr>
            <a:r>
              <a:rPr lang="nl-NL" sz="1400" dirty="0" smtClean="0"/>
              <a:t>Het </a:t>
            </a:r>
            <a:r>
              <a:rPr lang="nl-NL" sz="1400" dirty="0"/>
              <a:t>tweede doel is bepalen of er een relatie is tussen bepaalde afwijkingen in doorlooptijd en de hits bij controle. Randvoorwaarde hiervoor is dat er genoeg hits in gecontroleerde groep </a:t>
            </a:r>
            <a:r>
              <a:rPr lang="nl-NL" sz="1400" dirty="0" smtClean="0"/>
              <a:t>zijn</a:t>
            </a:r>
          </a:p>
          <a:p>
            <a:endParaRPr lang="nl-NL" sz="1600" b="1" dirty="0" smtClean="0"/>
          </a:p>
          <a:p>
            <a:r>
              <a:rPr lang="nl-NL" sz="1600" b="1" dirty="0" smtClean="0"/>
              <a:t>Scope</a:t>
            </a:r>
            <a:r>
              <a:rPr lang="nl-NL" sz="1600" dirty="0"/>
              <a:t>: Twee relevante routes </a:t>
            </a:r>
            <a:r>
              <a:rPr lang="nl-NL" sz="1600" dirty="0" smtClean="0"/>
              <a:t>zijn geïdentificeerd:</a:t>
            </a:r>
            <a:endParaRPr lang="nl-NL" sz="1600" dirty="0"/>
          </a:p>
          <a:p>
            <a:pPr marL="816338" lvl="1" indent="-457200">
              <a:buFont typeface="+mj-lt"/>
              <a:buAutoNum type="arabicPeriod"/>
            </a:pPr>
            <a:r>
              <a:rPr lang="nl-NL" sz="1400" dirty="0"/>
              <a:t>Kenia-bloemen: Drugs, </a:t>
            </a:r>
            <a:r>
              <a:rPr lang="nl-NL" sz="1400" dirty="0" smtClean="0"/>
              <a:t>Milieu</a:t>
            </a:r>
          </a:p>
          <a:p>
            <a:pPr marL="816338" lvl="1" indent="-457200">
              <a:buFont typeface="+mj-lt"/>
              <a:buAutoNum type="arabicPeriod"/>
            </a:pPr>
            <a:r>
              <a:rPr lang="nl-NL" sz="1400" dirty="0" smtClean="0"/>
              <a:t>India-farmacie</a:t>
            </a:r>
            <a:r>
              <a:rPr lang="nl-NL" sz="1400" dirty="0"/>
              <a:t>: Namaak</a:t>
            </a:r>
          </a:p>
          <a:p>
            <a:endParaRPr lang="nl-NL" sz="1600" dirty="0"/>
          </a:p>
          <a:p>
            <a:endParaRPr lang="nl-NL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6376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Proof of Value 2: </a:t>
            </a:r>
            <a:r>
              <a:rPr lang="en-US" sz="2000" dirty="0" err="1" smtClean="0"/>
              <a:t>Portbase</a:t>
            </a:r>
            <a:r>
              <a:rPr lang="en-US" sz="2000" dirty="0" smtClean="0"/>
              <a:t> – Jan de Rijk – </a:t>
            </a:r>
            <a:r>
              <a:rPr lang="en-US" sz="2000" dirty="0" err="1" smtClean="0"/>
              <a:t>Cargonaut</a:t>
            </a:r>
            <a:r>
              <a:rPr lang="en-US" sz="2000" dirty="0" smtClean="0"/>
              <a:t> – Schiphol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b="1" dirty="0"/>
              <a:t>Algemeen doel</a:t>
            </a:r>
            <a:r>
              <a:rPr lang="nl-NL" sz="2000" dirty="0" smtClean="0"/>
              <a:t>: Visualiseren knelpunten</a:t>
            </a:r>
          </a:p>
          <a:p>
            <a:pPr lvl="1"/>
            <a:r>
              <a:rPr lang="nl-NL" sz="1800" dirty="0" smtClean="0"/>
              <a:t>Het bepalen van knelpunten bij overgangen van modaliteit van en naar het achterland</a:t>
            </a:r>
          </a:p>
          <a:p>
            <a:r>
              <a:rPr lang="nl-NL" sz="2000" b="1" dirty="0" smtClean="0"/>
              <a:t>Relevante </a:t>
            </a:r>
            <a:r>
              <a:rPr lang="nl-NL" sz="2000" b="1" dirty="0"/>
              <a:t>onderzoeksdoelen</a:t>
            </a:r>
            <a:r>
              <a:rPr lang="nl-NL" sz="2000" dirty="0"/>
              <a:t>:</a:t>
            </a:r>
          </a:p>
          <a:p>
            <a:pPr marL="816338" lvl="1" indent="-457200">
              <a:buFont typeface="+mj-lt"/>
              <a:buAutoNum type="arabicPeriod"/>
            </a:pPr>
            <a:r>
              <a:rPr lang="nl-NL" sz="1800" dirty="0" smtClean="0"/>
              <a:t>Nader te bepalen</a:t>
            </a:r>
            <a:endParaRPr lang="nl-NL" sz="1800" dirty="0"/>
          </a:p>
          <a:p>
            <a:r>
              <a:rPr lang="nl-NL" sz="2000" b="1" dirty="0"/>
              <a:t>Scope</a:t>
            </a:r>
            <a:r>
              <a:rPr lang="nl-NL" sz="2000" dirty="0"/>
              <a:t>: Bepalen routes die als basis voor data experiment gaan dienen.</a:t>
            </a:r>
            <a:br>
              <a:rPr lang="nl-NL" sz="2000" dirty="0"/>
            </a:br>
            <a:r>
              <a:rPr lang="nl-NL" sz="2000" dirty="0" smtClean="0"/>
              <a:t>Nader te bepalen: </a:t>
            </a:r>
            <a:endParaRPr lang="nl-NL" sz="2000" dirty="0"/>
          </a:p>
          <a:p>
            <a:pPr marL="1177200" lvl="2" indent="-457200">
              <a:buFont typeface="+mj-lt"/>
              <a:buAutoNum type="arabicPeriod"/>
            </a:pPr>
            <a:r>
              <a:rPr lang="nl-NL" sz="1600" dirty="0" smtClean="0"/>
              <a:t> </a:t>
            </a:r>
            <a:endParaRPr lang="nl-NL" sz="16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6E91-AB01-4822-8E70-3764F4A6B580}" type="slidenum">
              <a:rPr lang="nl-NL" smtClean="0"/>
              <a:pPr/>
              <a:t>29</a:t>
            </a:fld>
            <a:endParaRPr lang="nl-NL" dirty="0"/>
          </a:p>
        </p:txBody>
      </p:sp>
      <p:sp>
        <p:nvSpPr>
          <p:cNvPr id="6" name="Rounded Rectangle 5"/>
          <p:cNvSpPr/>
          <p:nvPr/>
        </p:nvSpPr>
        <p:spPr>
          <a:xfrm rot="546008">
            <a:off x="6777003" y="977101"/>
            <a:ext cx="1890409" cy="395591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Nog </a:t>
            </a:r>
            <a:r>
              <a:rPr lang="en-US" sz="1200" dirty="0" err="1" smtClean="0">
                <a:solidFill>
                  <a:srgbClr val="000000"/>
                </a:solidFill>
              </a:rPr>
              <a:t>verder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uit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te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werken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0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Deliverables Fase 1 – Interviews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000" dirty="0" smtClean="0"/>
              <a:t>Samenvatting Interviews (</a:t>
            </a:r>
            <a:r>
              <a:rPr lang="nl-NL" sz="2000" dirty="0" err="1" smtClean="0"/>
              <a:t>Final</a:t>
            </a:r>
            <a:r>
              <a:rPr lang="nl-NL" sz="2000" dirty="0" smtClean="0"/>
              <a:t>)</a:t>
            </a:r>
          </a:p>
          <a:p>
            <a:pPr lvl="1"/>
            <a:r>
              <a:rPr lang="nl-NL" sz="1600" dirty="0"/>
              <a:t>waarom aan de slag met onderwerp, wat wil men weten/ ondersteunen, hoe georganiseerd</a:t>
            </a:r>
            <a:endParaRPr lang="nl-NL" sz="1600" dirty="0" smtClean="0"/>
          </a:p>
          <a:p>
            <a:pPr marL="342900" indent="-342900">
              <a:buFont typeface="+mj-lt"/>
              <a:buAutoNum type="arabicPeriod"/>
            </a:pPr>
            <a:endParaRPr lang="nl-NL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2000" dirty="0" smtClean="0"/>
              <a:t>Synergie analyse (draft, finaliseren in fase 2)</a:t>
            </a:r>
          </a:p>
          <a:p>
            <a:pPr lvl="1"/>
            <a:r>
              <a:rPr lang="nl-NL" sz="1600" dirty="0"/>
              <a:t>Vraagarticulatie (type onderzoeksvragen/ inzichten)</a:t>
            </a:r>
          </a:p>
          <a:p>
            <a:pPr lvl="1"/>
            <a:r>
              <a:rPr lang="nl-NL" sz="1600" dirty="0"/>
              <a:t>Beschikbare databronnen en mogelijkheden</a:t>
            </a:r>
          </a:p>
          <a:p>
            <a:pPr lvl="1"/>
            <a:r>
              <a:rPr lang="nl-NL" sz="1600" dirty="0"/>
              <a:t>Aanwezige en gewenste competenties</a:t>
            </a:r>
          </a:p>
          <a:p>
            <a:pPr lvl="1"/>
            <a:r>
              <a:rPr lang="nl-NL" sz="1600" dirty="0"/>
              <a:t>Organisatie, Product, Markt en </a:t>
            </a:r>
            <a:r>
              <a:rPr lang="nl-NL" sz="1600" dirty="0" smtClean="0"/>
              <a:t>Techniek</a:t>
            </a:r>
          </a:p>
          <a:p>
            <a:pPr marL="358412" indent="-358775">
              <a:buFont typeface="+mj-lt"/>
              <a:buAutoNum type="arabicPeriod"/>
            </a:pPr>
            <a:endParaRPr lang="nl-NL" sz="2000" dirty="0" smtClean="0"/>
          </a:p>
          <a:p>
            <a:pPr marL="358412" indent="-358775">
              <a:buFont typeface="+mj-lt"/>
              <a:buAutoNum type="arabicPeriod"/>
            </a:pPr>
            <a:r>
              <a:rPr lang="nl-NL" sz="2000" dirty="0" err="1" smtClean="0"/>
              <a:t>Proof</a:t>
            </a:r>
            <a:r>
              <a:rPr lang="nl-NL" sz="2000" dirty="0" smtClean="0"/>
              <a:t> of </a:t>
            </a:r>
            <a:r>
              <a:rPr lang="nl-NL" sz="2000" dirty="0" err="1" smtClean="0"/>
              <a:t>Values</a:t>
            </a:r>
            <a:r>
              <a:rPr lang="nl-NL" sz="2000" dirty="0" smtClean="0"/>
              <a:t> beschrijvingen (draft, finaliseren in fase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6E91-AB01-4822-8E70-3764F4A6B580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8948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Appendix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DDA46E91-AB01-4822-8E70-3764F4A6B580}" type="slidenum">
              <a:rPr lang="nl-NL" smtClean="0"/>
              <a:pPr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333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784806"/>
              </p:ext>
            </p:extLst>
          </p:nvPr>
        </p:nvGraphicFramePr>
        <p:xfrm>
          <a:off x="457200" y="1200150"/>
          <a:ext cx="8229600" cy="295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311"/>
                <a:gridCol w="1699098"/>
                <a:gridCol w="781455"/>
                <a:gridCol w="1507787"/>
                <a:gridCol w="1426723"/>
                <a:gridCol w="1099226"/>
              </a:tblGrid>
              <a:tr h="202725"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Partij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Datum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Duur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Aantal</a:t>
                      </a:r>
                      <a:r>
                        <a:rPr lang="en-US" sz="700" dirty="0" smtClean="0"/>
                        <a:t> </a:t>
                      </a:r>
                      <a:r>
                        <a:rPr lang="en-US" sz="700" dirty="0" err="1" smtClean="0"/>
                        <a:t>personen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Verantwoording</a:t>
                      </a:r>
                      <a:r>
                        <a:rPr lang="en-US" sz="700" dirty="0" smtClean="0"/>
                        <a:t> </a:t>
                      </a:r>
                      <a:r>
                        <a:rPr lang="en-US" sz="700" dirty="0" err="1" smtClean="0"/>
                        <a:t>beschikbaar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Totaal</a:t>
                      </a:r>
                      <a:endParaRPr lang="en-US" sz="700" dirty="0"/>
                    </a:p>
                  </a:txBody>
                  <a:tcPr marT="36000" marB="36000"/>
                </a:tc>
              </a:tr>
              <a:tr h="124754"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Douane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28</a:t>
                      </a:r>
                      <a:r>
                        <a:rPr lang="en-US" sz="700" baseline="0" dirty="0" smtClean="0"/>
                        <a:t> </a:t>
                      </a:r>
                      <a:r>
                        <a:rPr lang="en-US" sz="700" baseline="0" dirty="0" err="1" smtClean="0"/>
                        <a:t>januari</a:t>
                      </a:r>
                      <a:r>
                        <a:rPr lang="en-US" sz="700" baseline="0" dirty="0" smtClean="0"/>
                        <a:t> 2016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3 </a:t>
                      </a:r>
                      <a:r>
                        <a:rPr lang="en-US" sz="700" dirty="0" err="1" smtClean="0"/>
                        <a:t>douane</a:t>
                      </a:r>
                      <a:r>
                        <a:rPr lang="en-US" sz="700" dirty="0" smtClean="0"/>
                        <a:t>,</a:t>
                      </a:r>
                      <a:r>
                        <a:rPr lang="en-US" sz="700" baseline="0" dirty="0" smtClean="0"/>
                        <a:t> 2 CGN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nl-NL" sz="700" dirty="0" smtClean="0"/>
                        <a:t>Nog niet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10 </a:t>
                      </a:r>
                      <a:r>
                        <a:rPr lang="en-US" sz="700" dirty="0" err="1" smtClean="0"/>
                        <a:t>uur</a:t>
                      </a:r>
                      <a:endParaRPr lang="en-US" sz="700" dirty="0"/>
                    </a:p>
                  </a:txBody>
                  <a:tcPr marT="36000" marB="36000"/>
                </a:tc>
              </a:tr>
              <a:tr h="124754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18 </a:t>
                      </a:r>
                      <a:r>
                        <a:rPr lang="en-US" sz="700" dirty="0" err="1" smtClean="0"/>
                        <a:t>februari</a:t>
                      </a:r>
                      <a:r>
                        <a:rPr lang="en-US" sz="700" dirty="0" smtClean="0"/>
                        <a:t> 2016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3 </a:t>
                      </a:r>
                      <a:r>
                        <a:rPr lang="en-US" sz="700" dirty="0" err="1" smtClean="0"/>
                        <a:t>douane</a:t>
                      </a:r>
                      <a:r>
                        <a:rPr lang="en-US" sz="700" dirty="0" smtClean="0"/>
                        <a:t>, 3 CGN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nl-NL" sz="700" dirty="0" smtClean="0"/>
                        <a:t>Nog niet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12 </a:t>
                      </a:r>
                      <a:r>
                        <a:rPr lang="en-US" sz="700" dirty="0" err="1" smtClean="0"/>
                        <a:t>uur</a:t>
                      </a:r>
                      <a:endParaRPr lang="en-US" sz="700" dirty="0"/>
                    </a:p>
                  </a:txBody>
                  <a:tcPr marT="36000" marB="36000"/>
                </a:tc>
              </a:tr>
              <a:tr h="124754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3 </a:t>
                      </a:r>
                      <a:r>
                        <a:rPr lang="en-US" sz="700" dirty="0" err="1" smtClean="0"/>
                        <a:t>maart</a:t>
                      </a:r>
                      <a:r>
                        <a:rPr lang="en-US" sz="700" dirty="0" smtClean="0"/>
                        <a:t> 2016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 </a:t>
                      </a:r>
                      <a:r>
                        <a:rPr lang="en-US" sz="700" dirty="0" err="1" smtClean="0"/>
                        <a:t>douane</a:t>
                      </a:r>
                      <a:r>
                        <a:rPr lang="en-US" sz="700" dirty="0" smtClean="0"/>
                        <a:t>,</a:t>
                      </a:r>
                      <a:r>
                        <a:rPr lang="en-US" sz="700" baseline="0" dirty="0" smtClean="0"/>
                        <a:t> 3 CGN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nl-NL" sz="700" dirty="0" smtClean="0"/>
                        <a:t>Nog niet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10 </a:t>
                      </a:r>
                      <a:r>
                        <a:rPr lang="en-US" sz="700" dirty="0" err="1" smtClean="0"/>
                        <a:t>uur</a:t>
                      </a:r>
                      <a:endParaRPr lang="en-US" sz="700" dirty="0"/>
                    </a:p>
                  </a:txBody>
                  <a:tcPr marT="36000" marB="36000"/>
                </a:tc>
              </a:tr>
              <a:tr h="202725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In Rotterdam met Martijn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 </a:t>
                      </a:r>
                      <a:r>
                        <a:rPr lang="en-US" sz="700" dirty="0" err="1" smtClean="0"/>
                        <a:t>douane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nl-NL" sz="700" dirty="0" smtClean="0"/>
                        <a:t>Nog niet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4</a:t>
                      </a:r>
                      <a:r>
                        <a:rPr lang="en-US" sz="700" baseline="0" dirty="0" smtClean="0"/>
                        <a:t> </a:t>
                      </a:r>
                      <a:r>
                        <a:rPr lang="en-US" sz="700" baseline="0" dirty="0" err="1" smtClean="0"/>
                        <a:t>uur</a:t>
                      </a:r>
                      <a:endParaRPr lang="en-US" sz="700" dirty="0"/>
                    </a:p>
                  </a:txBody>
                  <a:tcPr marT="36000" marB="36000"/>
                </a:tc>
              </a:tr>
              <a:tr h="124754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12 </a:t>
                      </a:r>
                      <a:r>
                        <a:rPr lang="en-US" sz="700" dirty="0" err="1" smtClean="0"/>
                        <a:t>mei</a:t>
                      </a:r>
                      <a:r>
                        <a:rPr lang="en-US" sz="700" dirty="0" smtClean="0"/>
                        <a:t>?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</a:tr>
              <a:tr h="124754"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Portbase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22 </a:t>
                      </a:r>
                      <a:r>
                        <a:rPr lang="en-US" sz="700" dirty="0" err="1" smtClean="0"/>
                        <a:t>maart</a:t>
                      </a:r>
                      <a:r>
                        <a:rPr lang="en-US" sz="700" dirty="0" smtClean="0"/>
                        <a:t> 2016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 </a:t>
                      </a:r>
                      <a:r>
                        <a:rPr lang="en-US" sz="700" dirty="0" err="1" smtClean="0"/>
                        <a:t>Portbase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nl-NL" sz="700" dirty="0" smtClean="0"/>
                        <a:t>Nog niet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4 </a:t>
                      </a:r>
                      <a:r>
                        <a:rPr lang="en-US" sz="700" dirty="0" err="1" smtClean="0"/>
                        <a:t>uur</a:t>
                      </a:r>
                      <a:endParaRPr lang="en-US" sz="700" dirty="0"/>
                    </a:p>
                  </a:txBody>
                  <a:tcPr marT="36000" marB="36000"/>
                </a:tc>
              </a:tr>
              <a:tr h="124754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6 </a:t>
                      </a:r>
                      <a:r>
                        <a:rPr lang="en-US" sz="700" dirty="0" err="1" smtClean="0"/>
                        <a:t>april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 </a:t>
                      </a:r>
                      <a:r>
                        <a:rPr lang="en-US" sz="700" dirty="0" err="1" smtClean="0"/>
                        <a:t>Portbase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nl-NL" sz="700" dirty="0" smtClean="0"/>
                        <a:t>Nog niet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 </a:t>
                      </a:r>
                      <a:r>
                        <a:rPr lang="en-US" sz="700" dirty="0" err="1" smtClean="0"/>
                        <a:t>uur</a:t>
                      </a:r>
                      <a:endParaRPr lang="en-US" sz="700" dirty="0"/>
                    </a:p>
                  </a:txBody>
                  <a:tcPr marT="36000" marB="36000"/>
                </a:tc>
              </a:tr>
              <a:tr h="124754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Tbd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</a:tr>
              <a:tr h="12475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Schiphol</a:t>
                      </a:r>
                      <a:r>
                        <a:rPr lang="en-US" sz="700" baseline="0" dirty="0" smtClean="0"/>
                        <a:t> Cargo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30</a:t>
                      </a:r>
                      <a:r>
                        <a:rPr lang="en-US" sz="700" baseline="0" dirty="0" smtClean="0"/>
                        <a:t> </a:t>
                      </a:r>
                      <a:r>
                        <a:rPr lang="en-US" sz="700" baseline="0" dirty="0" err="1" smtClean="0"/>
                        <a:t>maart</a:t>
                      </a:r>
                      <a:r>
                        <a:rPr lang="en-US" sz="700" baseline="0" dirty="0" smtClean="0"/>
                        <a:t> 2016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3 Schiphol, 1 CGN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nl-NL" sz="700" dirty="0" smtClean="0"/>
                        <a:t>Nog niet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8 </a:t>
                      </a:r>
                      <a:r>
                        <a:rPr lang="en-US" sz="700" dirty="0" err="1" smtClean="0"/>
                        <a:t>uur</a:t>
                      </a:r>
                      <a:endParaRPr lang="en-US" sz="700" dirty="0"/>
                    </a:p>
                  </a:txBody>
                  <a:tcPr marT="36000" marB="36000"/>
                </a:tc>
              </a:tr>
              <a:tr h="202725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Tbd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nl-NL" sz="700" dirty="0" smtClean="0"/>
                        <a:t>Nog niet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</a:tr>
              <a:tr h="202725"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Havenbedrijf</a:t>
                      </a:r>
                      <a:r>
                        <a:rPr lang="en-US" sz="700" baseline="0" dirty="0" smtClean="0"/>
                        <a:t> Rotterdam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7 </a:t>
                      </a:r>
                      <a:r>
                        <a:rPr lang="en-US" sz="700" dirty="0" err="1" smtClean="0"/>
                        <a:t>april</a:t>
                      </a:r>
                      <a:r>
                        <a:rPr lang="en-US" sz="700" dirty="0" smtClean="0"/>
                        <a:t> 2016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1,5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 </a:t>
                      </a:r>
                      <a:r>
                        <a:rPr lang="en-US" sz="700" dirty="0" err="1" smtClean="0"/>
                        <a:t>HvB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nee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1,5 </a:t>
                      </a:r>
                      <a:r>
                        <a:rPr lang="en-US" sz="700" dirty="0" err="1" smtClean="0"/>
                        <a:t>uur</a:t>
                      </a:r>
                      <a:endParaRPr lang="en-US" sz="700" dirty="0"/>
                    </a:p>
                  </a:txBody>
                  <a:tcPr marT="36000" marB="36000"/>
                </a:tc>
              </a:tr>
              <a:tr h="124754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Jan de Rijk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err="1" smtClean="0"/>
                        <a:t>Tbd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nl-NL" sz="700" dirty="0" smtClean="0"/>
                        <a:t>Nog niet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T="36000" marB="36000"/>
                </a:tc>
              </a:tr>
              <a:tr h="124754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T="36000" marB="36000"/>
                </a:tc>
              </a:tr>
              <a:tr h="124754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</a:tr>
              <a:tr h="124754">
                <a:tc>
                  <a:txBody>
                    <a:bodyPr/>
                    <a:lstStyle/>
                    <a:p>
                      <a:endParaRPr lang="en-US" sz="700" b="1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b="1" dirty="0" smtClean="0"/>
                        <a:t>TOTAAL</a:t>
                      </a:r>
                      <a:endParaRPr lang="en-US" sz="7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51,5 </a:t>
                      </a:r>
                      <a:r>
                        <a:rPr lang="en-US" sz="700" dirty="0" err="1" smtClean="0"/>
                        <a:t>uur</a:t>
                      </a:r>
                      <a:endParaRPr lang="en-US" sz="700" dirty="0"/>
                    </a:p>
                  </a:txBody>
                  <a:tcPr marT="36000" marB="3600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Tijdsbesteding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4846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Object 5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Aanpak voor co-</a:t>
            </a:r>
            <a:r>
              <a:rPr lang="nl-NL" dirty="0" err="1" smtClean="0"/>
              <a:t>creation</a:t>
            </a:r>
            <a:r>
              <a:rPr lang="nl-NL" dirty="0" smtClean="0"/>
              <a:t> en </a:t>
            </a:r>
            <a:r>
              <a:rPr lang="nl-NL" dirty="0" err="1" smtClean="0"/>
              <a:t>collaboration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00151"/>
            <a:ext cx="4930407" cy="3394472"/>
          </a:xfrm>
        </p:spPr>
        <p:txBody>
          <a:bodyPr>
            <a:normAutofit fontScale="55000" lnSpcReduction="20000"/>
          </a:bodyPr>
          <a:lstStyle/>
          <a:p>
            <a:r>
              <a:rPr lang="nl-NL" dirty="0" smtClean="0"/>
              <a:t>Luisteren</a:t>
            </a:r>
          </a:p>
          <a:p>
            <a:pPr lvl="1"/>
            <a:r>
              <a:rPr lang="nl-NL" dirty="0" smtClean="0"/>
              <a:t>Achterhalen van noodzaak en waarden</a:t>
            </a:r>
          </a:p>
          <a:p>
            <a:pPr lvl="1"/>
            <a:r>
              <a:rPr lang="nl-NL" dirty="0" smtClean="0"/>
              <a:t>Huidige resources en condities vaststellen</a:t>
            </a:r>
          </a:p>
          <a:p>
            <a:pPr lvl="1"/>
            <a:r>
              <a:rPr lang="nl-NL" dirty="0" smtClean="0"/>
              <a:t>Verbetervoorstellen en alternatieven horen</a:t>
            </a:r>
          </a:p>
          <a:p>
            <a:r>
              <a:rPr lang="nl-NL" dirty="0" smtClean="0"/>
              <a:t>Dromen</a:t>
            </a:r>
          </a:p>
          <a:p>
            <a:pPr lvl="1"/>
            <a:r>
              <a:rPr lang="nl-NL" dirty="0" smtClean="0"/>
              <a:t>Vaststellen doelen, individueel en gedeeld</a:t>
            </a:r>
          </a:p>
          <a:p>
            <a:pPr lvl="1"/>
            <a:r>
              <a:rPr lang="nl-NL" dirty="0" smtClean="0"/>
              <a:t>Vaststellen </a:t>
            </a:r>
            <a:r>
              <a:rPr lang="nl-NL" dirty="0" err="1" smtClean="0"/>
              <a:t>terms</a:t>
            </a:r>
            <a:r>
              <a:rPr lang="nl-NL" dirty="0" smtClean="0"/>
              <a:t>/</a:t>
            </a:r>
            <a:r>
              <a:rPr lang="nl-NL" dirty="0" err="1" smtClean="0"/>
              <a:t>conditions</a:t>
            </a:r>
            <a:r>
              <a:rPr lang="nl-NL" dirty="0" smtClean="0"/>
              <a:t> en ideeën voor prototype</a:t>
            </a:r>
          </a:p>
          <a:p>
            <a:pPr lvl="1"/>
            <a:r>
              <a:rPr lang="en-US" dirty="0" err="1" smtClean="0"/>
              <a:t>Vaststellen</a:t>
            </a:r>
            <a:r>
              <a:rPr lang="en-US" dirty="0" smtClean="0"/>
              <a:t> multi-</a:t>
            </a:r>
            <a:r>
              <a:rPr lang="en-US" dirty="0" err="1" smtClean="0"/>
              <a:t>disciplinaire</a:t>
            </a:r>
            <a:r>
              <a:rPr lang="en-US" dirty="0" smtClean="0"/>
              <a:t> teams</a:t>
            </a:r>
            <a:endParaRPr lang="nl-NL" dirty="0" smtClean="0"/>
          </a:p>
          <a:p>
            <a:r>
              <a:rPr lang="en-US" dirty="0" err="1" smtClean="0"/>
              <a:t>Uitvoeren</a:t>
            </a:r>
            <a:endParaRPr lang="en-US" dirty="0" smtClean="0"/>
          </a:p>
          <a:p>
            <a:pPr lvl="1"/>
            <a:r>
              <a:rPr lang="en-US" dirty="0" err="1" smtClean="0"/>
              <a:t>Afstemming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van data </a:t>
            </a:r>
            <a:r>
              <a:rPr lang="en-US" dirty="0" err="1" smtClean="0"/>
              <a:t>uitwisseling</a:t>
            </a:r>
            <a:endParaRPr lang="en-US" dirty="0" smtClean="0"/>
          </a:p>
          <a:p>
            <a:pPr lvl="1"/>
            <a:r>
              <a:rPr lang="en-US" dirty="0" err="1" smtClean="0"/>
              <a:t>Realisatie</a:t>
            </a:r>
            <a:r>
              <a:rPr lang="en-US" dirty="0" smtClean="0"/>
              <a:t> door multi-</a:t>
            </a:r>
            <a:r>
              <a:rPr lang="en-US" dirty="0" err="1" smtClean="0"/>
              <a:t>disciplinaire</a:t>
            </a:r>
            <a:r>
              <a:rPr lang="en-US" dirty="0" smtClean="0"/>
              <a:t> teams</a:t>
            </a:r>
          </a:p>
          <a:p>
            <a:pPr lvl="1"/>
            <a:r>
              <a:rPr lang="en-US" dirty="0" err="1" smtClean="0"/>
              <a:t>Activeren</a:t>
            </a:r>
            <a:r>
              <a:rPr lang="en-US" dirty="0" smtClean="0"/>
              <a:t> van </a:t>
            </a:r>
            <a:r>
              <a:rPr lang="en-US" dirty="0" err="1" smtClean="0"/>
              <a:t>transparante</a:t>
            </a:r>
            <a:r>
              <a:rPr lang="en-US" dirty="0" smtClean="0"/>
              <a:t> </a:t>
            </a:r>
            <a:r>
              <a:rPr lang="en-US" dirty="0" err="1" smtClean="0"/>
              <a:t>communicatie</a:t>
            </a:r>
            <a:endParaRPr lang="en-US" dirty="0" smtClean="0"/>
          </a:p>
          <a:p>
            <a:r>
              <a:rPr lang="en-US" dirty="0" err="1" smtClean="0"/>
              <a:t>Vieren</a:t>
            </a:r>
            <a:endParaRPr lang="en-US" dirty="0" smtClean="0"/>
          </a:p>
          <a:p>
            <a:pPr lvl="1"/>
            <a:r>
              <a:rPr lang="en-US" dirty="0" err="1" smtClean="0"/>
              <a:t>Reviewen</a:t>
            </a:r>
            <a:r>
              <a:rPr lang="en-US" dirty="0" smtClean="0"/>
              <a:t> en </a:t>
            </a:r>
            <a:r>
              <a:rPr lang="en-US" dirty="0" err="1" smtClean="0"/>
              <a:t>delen</a:t>
            </a:r>
            <a:r>
              <a:rPr lang="en-US" dirty="0" smtClean="0"/>
              <a:t> van </a:t>
            </a:r>
            <a:r>
              <a:rPr lang="en-US" dirty="0" err="1" smtClean="0"/>
              <a:t>resultaten</a:t>
            </a:r>
            <a:endParaRPr lang="en-US" dirty="0" smtClean="0"/>
          </a:p>
          <a:p>
            <a:pPr lvl="1"/>
            <a:r>
              <a:rPr lang="en-US" dirty="0" err="1" smtClean="0"/>
              <a:t>Incentiveren</a:t>
            </a:r>
            <a:r>
              <a:rPr lang="en-US" dirty="0" smtClean="0"/>
              <a:t> van </a:t>
            </a:r>
            <a:r>
              <a:rPr lang="en-US" dirty="0" err="1" smtClean="0"/>
              <a:t>deelnemers</a:t>
            </a:r>
            <a:r>
              <a:rPr lang="en-US" dirty="0" smtClean="0"/>
              <a:t> en </a:t>
            </a:r>
            <a:r>
              <a:rPr lang="en-US" dirty="0" err="1" smtClean="0"/>
              <a:t>successen</a:t>
            </a:r>
            <a:r>
              <a:rPr lang="en-US" dirty="0" smtClean="0"/>
              <a:t> </a:t>
            </a:r>
            <a:r>
              <a:rPr lang="en-US" dirty="0" err="1" smtClean="0"/>
              <a:t>delen</a:t>
            </a:r>
            <a:endParaRPr lang="en-US" dirty="0" smtClean="0"/>
          </a:p>
          <a:p>
            <a:pPr lvl="1"/>
            <a:r>
              <a:rPr lang="en-US" dirty="0" err="1" smtClean="0"/>
              <a:t>Zoeken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kansen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opschaling</a:t>
            </a:r>
            <a:r>
              <a:rPr lang="en-US" dirty="0" smtClean="0"/>
              <a:t> of </a:t>
            </a: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iteraties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6E91-AB01-4822-8E70-3764F4A6B580}" type="slidenum">
              <a:rPr lang="nl-NL" smtClean="0"/>
              <a:pPr/>
              <a:t>32</a:t>
            </a:fld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5390778" y="3516637"/>
            <a:ext cx="34465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50" dirty="0" err="1"/>
              <a:t>Collaboration</a:t>
            </a:r>
            <a:r>
              <a:rPr lang="nl-NL" sz="750" dirty="0"/>
              <a:t>: “a </a:t>
            </a:r>
            <a:r>
              <a:rPr lang="nl-NL" sz="750" dirty="0" err="1"/>
              <a:t>mutually</a:t>
            </a:r>
            <a:r>
              <a:rPr lang="nl-NL" sz="750" dirty="0"/>
              <a:t> </a:t>
            </a:r>
            <a:r>
              <a:rPr lang="nl-NL" sz="750" dirty="0" err="1"/>
              <a:t>beneficial</a:t>
            </a:r>
            <a:r>
              <a:rPr lang="nl-NL" sz="750" dirty="0"/>
              <a:t> </a:t>
            </a:r>
            <a:r>
              <a:rPr lang="nl-NL" sz="750" dirty="0" err="1"/>
              <a:t>relationship</a:t>
            </a:r>
            <a:r>
              <a:rPr lang="nl-NL" sz="750" dirty="0"/>
              <a:t> </a:t>
            </a:r>
            <a:r>
              <a:rPr lang="nl-NL" sz="750" dirty="0" err="1"/>
              <a:t>between</a:t>
            </a:r>
            <a:r>
              <a:rPr lang="nl-NL" sz="750" dirty="0"/>
              <a:t> </a:t>
            </a:r>
            <a:r>
              <a:rPr lang="nl-NL" sz="750" dirty="0" err="1"/>
              <a:t>two</a:t>
            </a:r>
            <a:r>
              <a:rPr lang="nl-NL" sz="750" dirty="0"/>
              <a:t> or more </a:t>
            </a:r>
            <a:r>
              <a:rPr lang="nl-NL" sz="750" dirty="0" err="1"/>
              <a:t>parties</a:t>
            </a:r>
            <a:r>
              <a:rPr lang="nl-NL" sz="750" dirty="0"/>
              <a:t> </a:t>
            </a:r>
            <a:r>
              <a:rPr lang="nl-NL" sz="750" dirty="0" err="1"/>
              <a:t>to</a:t>
            </a:r>
            <a:r>
              <a:rPr lang="nl-NL" sz="750" dirty="0"/>
              <a:t> </a:t>
            </a:r>
            <a:r>
              <a:rPr lang="nl-NL" sz="750" dirty="0" err="1"/>
              <a:t>achieve</a:t>
            </a:r>
            <a:r>
              <a:rPr lang="nl-NL" sz="750" dirty="0"/>
              <a:t> common goals </a:t>
            </a:r>
            <a:r>
              <a:rPr lang="nl-NL" sz="750" dirty="0" err="1"/>
              <a:t>by</a:t>
            </a:r>
            <a:r>
              <a:rPr lang="nl-NL" sz="750" dirty="0"/>
              <a:t> </a:t>
            </a:r>
            <a:r>
              <a:rPr lang="nl-NL" sz="750" dirty="0" err="1"/>
              <a:t>sharing</a:t>
            </a:r>
            <a:r>
              <a:rPr lang="nl-NL" sz="750" dirty="0"/>
              <a:t> </a:t>
            </a:r>
            <a:r>
              <a:rPr lang="nl-NL" sz="750" dirty="0" err="1"/>
              <a:t>responsibility</a:t>
            </a:r>
            <a:r>
              <a:rPr lang="nl-NL" sz="750" dirty="0"/>
              <a:t>, </a:t>
            </a:r>
            <a:r>
              <a:rPr lang="nl-NL" sz="750" dirty="0" err="1"/>
              <a:t>authority</a:t>
            </a:r>
            <a:r>
              <a:rPr lang="nl-NL" sz="750" dirty="0"/>
              <a:t> </a:t>
            </a:r>
            <a:r>
              <a:rPr lang="nl-NL" sz="750" dirty="0" err="1"/>
              <a:t>and</a:t>
            </a:r>
            <a:r>
              <a:rPr lang="nl-NL" sz="750" dirty="0"/>
              <a:t> accountability </a:t>
            </a:r>
            <a:r>
              <a:rPr lang="nl-NL" sz="750" dirty="0" err="1"/>
              <a:t>for</a:t>
            </a:r>
            <a:r>
              <a:rPr lang="nl-NL" sz="750" dirty="0"/>
              <a:t> </a:t>
            </a:r>
            <a:r>
              <a:rPr lang="nl-NL" sz="750" dirty="0" err="1"/>
              <a:t>achieving</a:t>
            </a:r>
            <a:r>
              <a:rPr lang="nl-NL" sz="750" dirty="0"/>
              <a:t> </a:t>
            </a:r>
            <a:r>
              <a:rPr lang="nl-NL" sz="750" dirty="0" err="1"/>
              <a:t>results</a:t>
            </a:r>
            <a:r>
              <a:rPr lang="nl-NL" sz="750" dirty="0"/>
              <a:t>. It is more </a:t>
            </a:r>
            <a:r>
              <a:rPr lang="nl-NL" sz="750" dirty="0" err="1"/>
              <a:t>than</a:t>
            </a:r>
            <a:r>
              <a:rPr lang="nl-NL" sz="750" dirty="0"/>
              <a:t> </a:t>
            </a:r>
            <a:r>
              <a:rPr lang="nl-NL" sz="750" dirty="0" err="1"/>
              <a:t>simply</a:t>
            </a:r>
            <a:r>
              <a:rPr lang="nl-NL" sz="750" dirty="0"/>
              <a:t> </a:t>
            </a:r>
            <a:r>
              <a:rPr lang="nl-NL" sz="750" dirty="0" err="1"/>
              <a:t>sharing</a:t>
            </a:r>
            <a:r>
              <a:rPr lang="nl-NL" sz="750" dirty="0"/>
              <a:t> </a:t>
            </a:r>
            <a:r>
              <a:rPr lang="nl-NL" sz="750" dirty="0" err="1"/>
              <a:t>knowledge</a:t>
            </a:r>
            <a:r>
              <a:rPr lang="nl-NL" sz="750" dirty="0"/>
              <a:t> </a:t>
            </a:r>
            <a:r>
              <a:rPr lang="nl-NL" sz="750" dirty="0" err="1"/>
              <a:t>and</a:t>
            </a:r>
            <a:r>
              <a:rPr lang="nl-NL" sz="750" dirty="0"/>
              <a:t> information (</a:t>
            </a:r>
            <a:r>
              <a:rPr lang="nl-NL" sz="750" dirty="0" err="1"/>
              <a:t>communication</a:t>
            </a:r>
            <a:r>
              <a:rPr lang="nl-NL" sz="750" dirty="0"/>
              <a:t>) </a:t>
            </a:r>
            <a:r>
              <a:rPr lang="nl-NL" sz="750" dirty="0" err="1"/>
              <a:t>and</a:t>
            </a:r>
            <a:r>
              <a:rPr lang="nl-NL" sz="750" dirty="0"/>
              <a:t> more </a:t>
            </a:r>
            <a:r>
              <a:rPr lang="nl-NL" sz="750" dirty="0" err="1"/>
              <a:t>than</a:t>
            </a:r>
            <a:r>
              <a:rPr lang="nl-NL" sz="750" dirty="0"/>
              <a:t> a </a:t>
            </a:r>
            <a:r>
              <a:rPr lang="nl-NL" sz="750" dirty="0" err="1"/>
              <a:t>relationship</a:t>
            </a:r>
            <a:r>
              <a:rPr lang="nl-NL" sz="750" b="1" dirty="0"/>
              <a:t> </a:t>
            </a:r>
            <a:r>
              <a:rPr lang="nl-NL" sz="750" dirty="0" err="1"/>
              <a:t>that</a:t>
            </a:r>
            <a:r>
              <a:rPr lang="nl-NL" sz="750" dirty="0"/>
              <a:t> </a:t>
            </a:r>
            <a:r>
              <a:rPr lang="nl-NL" sz="750" dirty="0" err="1"/>
              <a:t>helps</a:t>
            </a:r>
            <a:r>
              <a:rPr lang="nl-NL" sz="750" dirty="0"/>
              <a:t> </a:t>
            </a:r>
            <a:r>
              <a:rPr lang="nl-NL" sz="750" dirty="0" err="1"/>
              <a:t>each</a:t>
            </a:r>
            <a:r>
              <a:rPr lang="nl-NL" sz="750" dirty="0"/>
              <a:t> party </a:t>
            </a:r>
            <a:r>
              <a:rPr lang="nl-NL" sz="750" dirty="0" err="1"/>
              <a:t>achieve</a:t>
            </a:r>
            <a:r>
              <a:rPr lang="nl-NL" sz="750" dirty="0"/>
              <a:t> </a:t>
            </a:r>
            <a:r>
              <a:rPr lang="nl-NL" sz="750" dirty="0" err="1"/>
              <a:t>its</a:t>
            </a:r>
            <a:r>
              <a:rPr lang="nl-NL" sz="750" dirty="0"/>
              <a:t> </a:t>
            </a:r>
            <a:r>
              <a:rPr lang="nl-NL" sz="750" dirty="0" err="1"/>
              <a:t>own</a:t>
            </a:r>
            <a:r>
              <a:rPr lang="nl-NL" sz="750" dirty="0"/>
              <a:t> goals (cooperation </a:t>
            </a:r>
            <a:r>
              <a:rPr lang="nl-NL" sz="750" dirty="0" err="1"/>
              <a:t>and</a:t>
            </a:r>
            <a:r>
              <a:rPr lang="nl-NL" sz="750" dirty="0"/>
              <a:t> </a:t>
            </a:r>
            <a:r>
              <a:rPr lang="nl-NL" sz="750" dirty="0" err="1"/>
              <a:t>coordination</a:t>
            </a:r>
            <a:r>
              <a:rPr lang="nl-NL" sz="750" dirty="0"/>
              <a:t>). The </a:t>
            </a:r>
            <a:r>
              <a:rPr lang="nl-NL" sz="750" dirty="0" err="1"/>
              <a:t>purpose</a:t>
            </a:r>
            <a:r>
              <a:rPr lang="nl-NL" sz="750" dirty="0"/>
              <a:t> of </a:t>
            </a:r>
            <a:r>
              <a:rPr lang="nl-NL" sz="750" dirty="0" err="1"/>
              <a:t>collaboration</a:t>
            </a:r>
            <a:r>
              <a:rPr lang="nl-NL" sz="750" dirty="0"/>
              <a:t> is </a:t>
            </a:r>
            <a:r>
              <a:rPr lang="nl-NL" sz="750" dirty="0" err="1"/>
              <a:t>to</a:t>
            </a:r>
            <a:r>
              <a:rPr lang="nl-NL" sz="750" dirty="0"/>
              <a:t> </a:t>
            </a:r>
            <a:r>
              <a:rPr lang="nl-NL" sz="750" dirty="0" err="1"/>
              <a:t>create</a:t>
            </a:r>
            <a:r>
              <a:rPr lang="nl-NL" sz="750" dirty="0"/>
              <a:t> a shared </a:t>
            </a:r>
            <a:r>
              <a:rPr lang="nl-NL" sz="750" dirty="0" err="1"/>
              <a:t>vision</a:t>
            </a:r>
            <a:r>
              <a:rPr lang="nl-NL" sz="750" dirty="0"/>
              <a:t> </a:t>
            </a:r>
            <a:r>
              <a:rPr lang="nl-NL" sz="750" dirty="0" err="1"/>
              <a:t>and</a:t>
            </a:r>
            <a:r>
              <a:rPr lang="nl-NL" sz="750" dirty="0"/>
              <a:t> joint </a:t>
            </a:r>
            <a:r>
              <a:rPr lang="nl-NL" sz="750" dirty="0" err="1"/>
              <a:t>strategies</a:t>
            </a:r>
            <a:r>
              <a:rPr lang="nl-NL" sz="750" dirty="0"/>
              <a:t> </a:t>
            </a:r>
            <a:r>
              <a:rPr lang="nl-NL" sz="750" dirty="0" err="1"/>
              <a:t>to</a:t>
            </a:r>
            <a:r>
              <a:rPr lang="nl-NL" sz="750" dirty="0"/>
              <a:t> </a:t>
            </a:r>
            <a:r>
              <a:rPr lang="nl-NL" sz="750" dirty="0" err="1"/>
              <a:t>address</a:t>
            </a:r>
            <a:r>
              <a:rPr lang="nl-NL" sz="750" dirty="0"/>
              <a:t> concerns </a:t>
            </a:r>
            <a:r>
              <a:rPr lang="nl-NL" sz="750" dirty="0" err="1"/>
              <a:t>that</a:t>
            </a:r>
            <a:r>
              <a:rPr lang="nl-NL" sz="750" dirty="0"/>
              <a:t> go </a:t>
            </a:r>
            <a:r>
              <a:rPr lang="nl-NL" sz="750" dirty="0" err="1"/>
              <a:t>beyond</a:t>
            </a:r>
            <a:r>
              <a:rPr lang="nl-NL" sz="750" dirty="0"/>
              <a:t> </a:t>
            </a:r>
            <a:r>
              <a:rPr lang="nl-NL" sz="750" dirty="0" err="1"/>
              <a:t>the</a:t>
            </a:r>
            <a:r>
              <a:rPr lang="nl-NL" sz="750" dirty="0"/>
              <a:t> </a:t>
            </a:r>
            <a:r>
              <a:rPr lang="nl-NL" sz="750" dirty="0" err="1"/>
              <a:t>purview</a:t>
            </a:r>
            <a:r>
              <a:rPr lang="nl-NL" sz="750" dirty="0"/>
              <a:t> of </a:t>
            </a:r>
            <a:r>
              <a:rPr lang="nl-NL" sz="750" dirty="0" err="1"/>
              <a:t>any</a:t>
            </a:r>
            <a:r>
              <a:rPr lang="nl-NL" sz="750" dirty="0"/>
              <a:t> </a:t>
            </a:r>
            <a:r>
              <a:rPr lang="nl-NL" sz="750" dirty="0" err="1"/>
              <a:t>particular</a:t>
            </a:r>
            <a:r>
              <a:rPr lang="nl-NL" sz="750" dirty="0"/>
              <a:t> party.” -David Chrislip </a:t>
            </a:r>
            <a:r>
              <a:rPr lang="nl-NL" sz="750" dirty="0" err="1"/>
              <a:t>and</a:t>
            </a:r>
            <a:r>
              <a:rPr lang="nl-NL" sz="750" dirty="0"/>
              <a:t> Chip Larson, 1994, p</a:t>
            </a:r>
            <a:r>
              <a:rPr lang="nl-NL" sz="750"/>
              <a:t>. 5</a:t>
            </a:r>
          </a:p>
          <a:p>
            <a:endParaRPr lang="en-US" sz="750"/>
          </a:p>
          <a:p>
            <a:r>
              <a:rPr lang="en-US" sz="750"/>
              <a:t>Model is geïnspireerd door IDEO’s Human Centered Design methodology.</a:t>
            </a:r>
            <a:endParaRPr lang="nl-NL" sz="750" dirty="0"/>
          </a:p>
        </p:txBody>
      </p:sp>
      <p:grpSp>
        <p:nvGrpSpPr>
          <p:cNvPr id="87" name="Group 86"/>
          <p:cNvGrpSpPr/>
          <p:nvPr/>
        </p:nvGrpSpPr>
        <p:grpSpPr>
          <a:xfrm>
            <a:off x="5092065" y="1320801"/>
            <a:ext cx="3732141" cy="2036261"/>
            <a:chOff x="6789420" y="1761067"/>
            <a:chExt cx="4976188" cy="2715015"/>
          </a:xfrm>
        </p:grpSpPr>
        <p:sp>
          <p:nvSpPr>
            <p:cNvPr id="11" name="Rectangle 10"/>
            <p:cNvSpPr/>
            <p:nvPr/>
          </p:nvSpPr>
          <p:spPr>
            <a:xfrm>
              <a:off x="7170143" y="1761067"/>
              <a:ext cx="4595465" cy="2715015"/>
            </a:xfrm>
            <a:prstGeom prst="rect">
              <a:avLst/>
            </a:prstGeom>
            <a:solidFill>
              <a:srgbClr val="FDF3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cxnSp>
          <p:nvCxnSpPr>
            <p:cNvPr id="13" name="Straight Connector 12"/>
            <p:cNvCxnSpPr>
              <a:stCxn id="11" idx="1"/>
              <a:endCxn id="11" idx="3"/>
            </p:cNvCxnSpPr>
            <p:nvPr/>
          </p:nvCxnSpPr>
          <p:spPr>
            <a:xfrm>
              <a:off x="7170143" y="3118575"/>
              <a:ext cx="4595465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6200000">
              <a:off x="6865359" y="3620539"/>
              <a:ext cx="91734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dirty="0"/>
                <a:t>Concept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6835439" y="2256594"/>
              <a:ext cx="97719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dirty="0"/>
                <a:t>Concreet</a:t>
              </a:r>
            </a:p>
          </p:txBody>
        </p:sp>
        <p:sp>
          <p:nvSpPr>
            <p:cNvPr id="17" name="Arc 16"/>
            <p:cNvSpPr/>
            <p:nvPr/>
          </p:nvSpPr>
          <p:spPr>
            <a:xfrm rot="5400000">
              <a:off x="6789420" y="2231885"/>
              <a:ext cx="1773378" cy="1773378"/>
            </a:xfrm>
            <a:prstGeom prst="arc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sp>
          <p:nvSpPr>
            <p:cNvPr id="18" name="Arc 17"/>
            <p:cNvSpPr/>
            <p:nvPr/>
          </p:nvSpPr>
          <p:spPr>
            <a:xfrm rot="16200000">
              <a:off x="8562798" y="2231885"/>
              <a:ext cx="1773378" cy="1773378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sp>
          <p:nvSpPr>
            <p:cNvPr id="21" name="Arc 20"/>
            <p:cNvSpPr/>
            <p:nvPr/>
          </p:nvSpPr>
          <p:spPr>
            <a:xfrm>
              <a:off x="8562796" y="2231885"/>
              <a:ext cx="1773378" cy="1773378"/>
            </a:xfrm>
            <a:prstGeom prst="arc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sp>
          <p:nvSpPr>
            <p:cNvPr id="24" name="Arc 23"/>
            <p:cNvSpPr/>
            <p:nvPr/>
          </p:nvSpPr>
          <p:spPr>
            <a:xfrm rot="5400000">
              <a:off x="8562796" y="2231885"/>
              <a:ext cx="1773378" cy="1773378"/>
            </a:xfrm>
            <a:prstGeom prst="arc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8581186" y="2231885"/>
              <a:ext cx="1773378" cy="1773378"/>
            </a:xfrm>
            <a:prstGeom prst="arc">
              <a:avLst>
                <a:gd name="adj1" fmla="val 16200000"/>
                <a:gd name="adj2" fmla="val 19020569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8752860" y="3640753"/>
              <a:ext cx="87845" cy="104384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33"/>
            <p:cNvSpPr/>
            <p:nvPr/>
          </p:nvSpPr>
          <p:spPr>
            <a:xfrm rot="10800000">
              <a:off x="10336174" y="2544779"/>
              <a:ext cx="1010006" cy="1010006"/>
            </a:xfrm>
            <a:prstGeom prst="arc">
              <a:avLst>
                <a:gd name="adj1" fmla="val 10944184"/>
                <a:gd name="adj2" fmla="val 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cxnSp>
          <p:nvCxnSpPr>
            <p:cNvPr id="35" name="Straight Arrow Connector 34"/>
            <p:cNvCxnSpPr>
              <a:stCxn id="34" idx="0"/>
            </p:cNvCxnSpPr>
            <p:nvPr/>
          </p:nvCxnSpPr>
          <p:spPr>
            <a:xfrm flipV="1">
              <a:off x="11345736" y="2787498"/>
              <a:ext cx="28384" cy="28345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 flipV="1">
              <a:off x="7676109" y="4334308"/>
              <a:ext cx="825354" cy="457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sp>
          <p:nvSpPr>
            <p:cNvPr id="42" name="Rounded Rectangle 41"/>
            <p:cNvSpPr/>
            <p:nvPr/>
          </p:nvSpPr>
          <p:spPr>
            <a:xfrm flipV="1">
              <a:off x="9591213" y="4334308"/>
              <a:ext cx="825354" cy="45719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sp>
          <p:nvSpPr>
            <p:cNvPr id="43" name="Rounded Rectangle 42"/>
            <p:cNvSpPr/>
            <p:nvPr/>
          </p:nvSpPr>
          <p:spPr>
            <a:xfrm flipV="1">
              <a:off x="8633661" y="4334308"/>
              <a:ext cx="825354" cy="4571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sp>
          <p:nvSpPr>
            <p:cNvPr id="44" name="Rounded Rectangle 43"/>
            <p:cNvSpPr/>
            <p:nvPr/>
          </p:nvSpPr>
          <p:spPr>
            <a:xfrm flipV="1">
              <a:off x="10548766" y="4334308"/>
              <a:ext cx="825354" cy="45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70812" y="4108349"/>
              <a:ext cx="82971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25" dirty="0">
                  <a:solidFill>
                    <a:schemeClr val="accent6">
                      <a:lumMod val="75000"/>
                    </a:schemeClr>
                  </a:solidFill>
                </a:rPr>
                <a:t>Luisteren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670143" y="4108349"/>
              <a:ext cx="75063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algn="ctr">
                <a:defRPr sz="1100">
                  <a:solidFill>
                    <a:schemeClr val="accent4">
                      <a:lumMod val="75000"/>
                    </a:schemeClr>
                  </a:solidFill>
                </a:defRPr>
              </a:lvl1pPr>
            </a:lstStyle>
            <a:p>
              <a:r>
                <a:rPr lang="nl-NL" sz="825" dirty="0"/>
                <a:t>Dromen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572712" y="4108349"/>
              <a:ext cx="85322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25" dirty="0">
                  <a:solidFill>
                    <a:srgbClr val="C00000"/>
                  </a:solidFill>
                </a:rPr>
                <a:t>Uitvoeren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631972" y="4108349"/>
              <a:ext cx="65659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25" dirty="0">
                  <a:solidFill>
                    <a:srgbClr val="0070C0"/>
                  </a:solidFill>
                </a:rPr>
                <a:t>Vieren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11357" y="3502466"/>
              <a:ext cx="739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600" dirty="0">
                  <a:solidFill>
                    <a:schemeClr val="accent6">
                      <a:lumMod val="75000"/>
                    </a:schemeClr>
                  </a:solidFill>
                </a:rPr>
                <a:t>Begrip van</a:t>
              </a:r>
              <a:br>
                <a:rPr lang="nl-NL" sz="600" dirty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nl-NL" sz="600" dirty="0">
                  <a:solidFill>
                    <a:schemeClr val="accent6">
                      <a:lumMod val="75000"/>
                    </a:schemeClr>
                  </a:solidFill>
                </a:rPr>
                <a:t>condities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69141" y="2787498"/>
              <a:ext cx="660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algn="ctr">
                <a:defRPr sz="800">
                  <a:solidFill>
                    <a:schemeClr val="accent4">
                      <a:lumMod val="75000"/>
                    </a:schemeClr>
                  </a:solidFill>
                </a:defRPr>
              </a:lvl1pPr>
            </a:lstStyle>
            <a:p>
              <a:r>
                <a:rPr lang="nl-NL" sz="600" dirty="0"/>
                <a:t>Definieer</a:t>
              </a:r>
              <a:br>
                <a:rPr lang="nl-NL" sz="600" dirty="0"/>
              </a:br>
              <a:r>
                <a:rPr lang="nl-NL" sz="600" dirty="0"/>
                <a:t>doelen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568149" y="2445206"/>
              <a:ext cx="1066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algn="ctr">
                <a:defRPr sz="800">
                  <a:solidFill>
                    <a:schemeClr val="accent4">
                      <a:lumMod val="75000"/>
                    </a:schemeClr>
                  </a:solidFill>
                </a:defRPr>
              </a:lvl1pPr>
            </a:lstStyle>
            <a:p>
              <a:r>
                <a:rPr lang="nl-NL" sz="600" dirty="0"/>
                <a:t>Vind</a:t>
              </a:r>
              <a:br>
                <a:rPr lang="nl-NL" sz="600" dirty="0"/>
              </a:br>
              <a:r>
                <a:rPr lang="nl-NL" sz="600" dirty="0"/>
                <a:t>overeenstemming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740663" y="1986932"/>
              <a:ext cx="14367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algn="ctr">
                <a:defRPr sz="800">
                  <a:solidFill>
                    <a:srgbClr val="C00000"/>
                  </a:solidFill>
                </a:defRPr>
              </a:lvl1pPr>
            </a:lstStyle>
            <a:p>
              <a:r>
                <a:rPr lang="nl-NL" sz="600"/>
                <a:t>Uitwisselen en </a:t>
              </a:r>
              <a:r>
                <a:rPr lang="nl-NL" sz="600" dirty="0"/>
                <a:t>Realiseren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944827" y="2191470"/>
              <a:ext cx="782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algn="ctr">
                <a:defRPr sz="800">
                  <a:solidFill>
                    <a:srgbClr val="C00000"/>
                  </a:solidFill>
                </a:defRPr>
              </a:lvl1pPr>
            </a:lstStyle>
            <a:p>
              <a:r>
                <a:rPr lang="nl-NL" sz="600" dirty="0"/>
                <a:t>Vind</a:t>
              </a:r>
              <a:br>
                <a:rPr lang="nl-NL" sz="600" dirty="0"/>
              </a:br>
              <a:r>
                <a:rPr lang="nl-NL" sz="600" dirty="0"/>
                <a:t>uitdagingen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003605" y="3640753"/>
              <a:ext cx="665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algn="ctr">
                <a:defRPr sz="800">
                  <a:solidFill>
                    <a:srgbClr val="C00000"/>
                  </a:solidFill>
                </a:defRPr>
              </a:lvl1pPr>
            </a:lstStyle>
            <a:p>
              <a:r>
                <a:rPr lang="nl-NL" sz="600" dirty="0"/>
                <a:t>Geef</a:t>
              </a:r>
              <a:br>
                <a:rPr lang="nl-NL" sz="600" dirty="0"/>
              </a:br>
              <a:r>
                <a:rPr lang="nl-NL" sz="600" dirty="0"/>
                <a:t>feedback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965304" y="3605273"/>
              <a:ext cx="838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algn="ctr">
                <a:defRPr sz="800">
                  <a:solidFill>
                    <a:schemeClr val="accent4">
                      <a:lumMod val="75000"/>
                    </a:schemeClr>
                  </a:solidFill>
                </a:defRPr>
              </a:lvl1pPr>
            </a:lstStyle>
            <a:p>
              <a:r>
                <a:rPr lang="nl-NL" sz="600" dirty="0"/>
                <a:t>Vind</a:t>
              </a:r>
              <a:br>
                <a:rPr lang="nl-NL" sz="600" dirty="0"/>
              </a:br>
              <a:r>
                <a:rPr lang="nl-NL" sz="600" dirty="0"/>
                <a:t>alternatieven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286969" y="2805350"/>
              <a:ext cx="5860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algn="ctr">
                <a:defRPr sz="800">
                  <a:solidFill>
                    <a:srgbClr val="C00000"/>
                  </a:solidFill>
                </a:defRPr>
              </a:lvl1pPr>
            </a:lstStyle>
            <a:p>
              <a:r>
                <a:rPr lang="nl-NL" sz="600" dirty="0">
                  <a:solidFill>
                    <a:srgbClr val="0070C0"/>
                  </a:solidFill>
                </a:rPr>
                <a:t>Review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993840" y="3444346"/>
              <a:ext cx="739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algn="ctr">
                <a:defRPr sz="800">
                  <a:solidFill>
                    <a:srgbClr val="C00000"/>
                  </a:solidFill>
                </a:defRPr>
              </a:lvl1pPr>
            </a:lstStyle>
            <a:p>
              <a:r>
                <a:rPr lang="nl-NL" sz="600" dirty="0">
                  <a:solidFill>
                    <a:srgbClr val="0070C0"/>
                  </a:solidFill>
                </a:rPr>
                <a:t>Opschalen</a:t>
              </a:r>
              <a:br>
                <a:rPr lang="nl-NL" sz="600" dirty="0">
                  <a:solidFill>
                    <a:srgbClr val="0070C0"/>
                  </a:solidFill>
                </a:rPr>
              </a:br>
              <a:r>
                <a:rPr lang="nl-NL" sz="600" dirty="0">
                  <a:solidFill>
                    <a:srgbClr val="0070C0"/>
                  </a:solidFill>
                </a:rPr>
                <a:t>wat werkt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8196813" y="3732613"/>
              <a:ext cx="114406" cy="114406"/>
              <a:chOff x="7503393" y="3732613"/>
              <a:chExt cx="114406" cy="114406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7510536" y="3742756"/>
                <a:ext cx="98065" cy="98065"/>
              </a:xfrm>
              <a:prstGeom prst="ellipse">
                <a:avLst/>
              </a:prstGeom>
              <a:solidFill>
                <a:srgbClr val="FDF3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/>
              </a:p>
            </p:txBody>
          </p:sp>
          <p:sp>
            <p:nvSpPr>
              <p:cNvPr id="58" name="Donut 57"/>
              <p:cNvSpPr/>
              <p:nvPr/>
            </p:nvSpPr>
            <p:spPr>
              <a:xfrm>
                <a:off x="7503393" y="3732613"/>
                <a:ext cx="114406" cy="114406"/>
              </a:xfrm>
              <a:prstGeom prst="donut">
                <a:avLst>
                  <a:gd name="adj" fmla="val 16675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8502541" y="3049800"/>
              <a:ext cx="114406" cy="114406"/>
              <a:chOff x="7503393" y="3732613"/>
              <a:chExt cx="114406" cy="11440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7510536" y="3742756"/>
                <a:ext cx="98065" cy="98065"/>
              </a:xfrm>
              <a:prstGeom prst="ellipse">
                <a:avLst/>
              </a:prstGeom>
              <a:solidFill>
                <a:srgbClr val="FDF3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/>
              </a:p>
            </p:txBody>
          </p:sp>
          <p:sp>
            <p:nvSpPr>
              <p:cNvPr id="65" name="Donut 64"/>
              <p:cNvSpPr/>
              <p:nvPr/>
            </p:nvSpPr>
            <p:spPr>
              <a:xfrm>
                <a:off x="7503393" y="3732613"/>
                <a:ext cx="114406" cy="114406"/>
              </a:xfrm>
              <a:prstGeom prst="donut">
                <a:avLst>
                  <a:gd name="adj" fmla="val 16675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9371030" y="3944831"/>
              <a:ext cx="114406" cy="114406"/>
              <a:chOff x="7503393" y="3732613"/>
              <a:chExt cx="114406" cy="114406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7510536" y="3742756"/>
                <a:ext cx="98065" cy="98065"/>
              </a:xfrm>
              <a:prstGeom prst="ellipse">
                <a:avLst/>
              </a:prstGeom>
              <a:solidFill>
                <a:srgbClr val="FDF3ED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Donut 67"/>
              <p:cNvSpPr/>
              <p:nvPr/>
            </p:nvSpPr>
            <p:spPr>
              <a:xfrm>
                <a:off x="7503393" y="3732613"/>
                <a:ext cx="114406" cy="114406"/>
              </a:xfrm>
              <a:prstGeom prst="donut">
                <a:avLst>
                  <a:gd name="adj" fmla="val 16675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10085991" y="3601800"/>
              <a:ext cx="114406" cy="114406"/>
              <a:chOff x="7503393" y="3732613"/>
              <a:chExt cx="114406" cy="114406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7510536" y="3742756"/>
                <a:ext cx="98065" cy="98065"/>
              </a:xfrm>
              <a:prstGeom prst="ellipse">
                <a:avLst/>
              </a:prstGeom>
              <a:solidFill>
                <a:srgbClr val="FDF3ED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Donut 70"/>
              <p:cNvSpPr/>
              <p:nvPr/>
            </p:nvSpPr>
            <p:spPr>
              <a:xfrm>
                <a:off x="7503393" y="3732613"/>
                <a:ext cx="114406" cy="114406"/>
              </a:xfrm>
              <a:prstGeom prst="donut">
                <a:avLst>
                  <a:gd name="adj" fmla="val 16675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1099552" y="3393931"/>
              <a:ext cx="114406" cy="114406"/>
              <a:chOff x="7503393" y="3732613"/>
              <a:chExt cx="114406" cy="114406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7510536" y="3742756"/>
                <a:ext cx="98065" cy="98065"/>
              </a:xfrm>
              <a:prstGeom prst="ellipse">
                <a:avLst/>
              </a:prstGeom>
              <a:solidFill>
                <a:srgbClr val="FDF3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/>
              </a:p>
            </p:txBody>
          </p:sp>
          <p:sp>
            <p:nvSpPr>
              <p:cNvPr id="74" name="Donut 73"/>
              <p:cNvSpPr/>
              <p:nvPr/>
            </p:nvSpPr>
            <p:spPr>
              <a:xfrm>
                <a:off x="7503393" y="3732613"/>
                <a:ext cx="114406" cy="114406"/>
              </a:xfrm>
              <a:prstGeom prst="donut">
                <a:avLst>
                  <a:gd name="adj" fmla="val 16675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10281319" y="3018116"/>
              <a:ext cx="114406" cy="114406"/>
              <a:chOff x="7503393" y="3732613"/>
              <a:chExt cx="114406" cy="114406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7510536" y="3742756"/>
                <a:ext cx="98065" cy="98065"/>
              </a:xfrm>
              <a:prstGeom prst="ellipse">
                <a:avLst/>
              </a:prstGeom>
              <a:solidFill>
                <a:srgbClr val="FDF3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/>
              </a:p>
            </p:txBody>
          </p:sp>
          <p:sp>
            <p:nvSpPr>
              <p:cNvPr id="77" name="Donut 76"/>
              <p:cNvSpPr/>
              <p:nvPr/>
            </p:nvSpPr>
            <p:spPr>
              <a:xfrm>
                <a:off x="7503393" y="3732613"/>
                <a:ext cx="114406" cy="114406"/>
              </a:xfrm>
              <a:prstGeom prst="donut">
                <a:avLst>
                  <a:gd name="adj" fmla="val 16675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10052284" y="2472822"/>
              <a:ext cx="114406" cy="114406"/>
              <a:chOff x="7503393" y="3732613"/>
              <a:chExt cx="114406" cy="114406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7510536" y="3742756"/>
                <a:ext cx="98065" cy="98065"/>
              </a:xfrm>
              <a:prstGeom prst="ellipse">
                <a:avLst/>
              </a:prstGeom>
              <a:solidFill>
                <a:srgbClr val="FDF3ED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Donut 79"/>
              <p:cNvSpPr/>
              <p:nvPr/>
            </p:nvSpPr>
            <p:spPr>
              <a:xfrm>
                <a:off x="7503393" y="3732613"/>
                <a:ext cx="114406" cy="114406"/>
              </a:xfrm>
              <a:prstGeom prst="donut">
                <a:avLst>
                  <a:gd name="adj" fmla="val 16675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402539" y="2173882"/>
              <a:ext cx="114406" cy="114406"/>
              <a:chOff x="7503393" y="3732613"/>
              <a:chExt cx="114406" cy="114406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7510536" y="3742756"/>
                <a:ext cx="98065" cy="98065"/>
              </a:xfrm>
              <a:prstGeom prst="ellipse">
                <a:avLst/>
              </a:prstGeom>
              <a:solidFill>
                <a:srgbClr val="FDF3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/>
              </a:p>
            </p:txBody>
          </p:sp>
          <p:sp>
            <p:nvSpPr>
              <p:cNvPr id="83" name="Donut 82"/>
              <p:cNvSpPr/>
              <p:nvPr/>
            </p:nvSpPr>
            <p:spPr>
              <a:xfrm>
                <a:off x="7503393" y="3732613"/>
                <a:ext cx="114406" cy="114406"/>
              </a:xfrm>
              <a:prstGeom prst="donut">
                <a:avLst>
                  <a:gd name="adj" fmla="val 16675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8870603" y="2349151"/>
              <a:ext cx="114406" cy="114406"/>
              <a:chOff x="7503393" y="3732613"/>
              <a:chExt cx="114406" cy="114406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7510536" y="3742756"/>
                <a:ext cx="98065" cy="98065"/>
              </a:xfrm>
              <a:prstGeom prst="ellipse">
                <a:avLst/>
              </a:prstGeom>
              <a:solidFill>
                <a:srgbClr val="FDF3ED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Donut 85"/>
              <p:cNvSpPr/>
              <p:nvPr/>
            </p:nvSpPr>
            <p:spPr>
              <a:xfrm>
                <a:off x="7503393" y="3732613"/>
                <a:ext cx="114406" cy="114406"/>
              </a:xfrm>
              <a:prstGeom prst="donut">
                <a:avLst>
                  <a:gd name="adj" fmla="val 16675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34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mtClean="0"/>
              <a:t>Tijdslijn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6E91-AB01-4822-8E70-3764F4A6B580}" type="slidenum">
              <a:rPr lang="nl-NL" smtClean="0"/>
              <a:pPr/>
              <a:t>33</a:t>
            </a:fld>
            <a:endParaRPr lang="nl-NL" dirty="0"/>
          </a:p>
        </p:txBody>
      </p:sp>
      <p:grpSp>
        <p:nvGrpSpPr>
          <p:cNvPr id="6" name="Group 5"/>
          <p:cNvGrpSpPr/>
          <p:nvPr/>
        </p:nvGrpSpPr>
        <p:grpSpPr>
          <a:xfrm>
            <a:off x="1803400" y="1581124"/>
            <a:ext cx="5198356" cy="2836230"/>
            <a:chOff x="6789420" y="1761067"/>
            <a:chExt cx="4976188" cy="2715015"/>
          </a:xfrm>
        </p:grpSpPr>
        <p:sp>
          <p:nvSpPr>
            <p:cNvPr id="7" name="Rectangle 6"/>
            <p:cNvSpPr/>
            <p:nvPr/>
          </p:nvSpPr>
          <p:spPr>
            <a:xfrm>
              <a:off x="7170143" y="1761067"/>
              <a:ext cx="4595465" cy="2715015"/>
            </a:xfrm>
            <a:prstGeom prst="rect">
              <a:avLst/>
            </a:prstGeom>
            <a:solidFill>
              <a:srgbClr val="FDF3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cxnSp>
          <p:nvCxnSpPr>
            <p:cNvPr id="8" name="Straight Connector 7"/>
            <p:cNvCxnSpPr>
              <a:stCxn id="7" idx="1"/>
              <a:endCxn id="7" idx="3"/>
            </p:cNvCxnSpPr>
            <p:nvPr/>
          </p:nvCxnSpPr>
          <p:spPr>
            <a:xfrm>
              <a:off x="7170143" y="3118575"/>
              <a:ext cx="4595465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6994730" y="3668284"/>
              <a:ext cx="658605" cy="243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dirty="0"/>
                <a:t>Concept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6973249" y="2304338"/>
              <a:ext cx="701571" cy="243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dirty="0"/>
                <a:t>Concreet</a:t>
              </a:r>
            </a:p>
          </p:txBody>
        </p:sp>
        <p:sp>
          <p:nvSpPr>
            <p:cNvPr id="11" name="Arc 10"/>
            <p:cNvSpPr/>
            <p:nvPr/>
          </p:nvSpPr>
          <p:spPr>
            <a:xfrm rot="5400000">
              <a:off x="6789420" y="2231885"/>
              <a:ext cx="1773378" cy="1773378"/>
            </a:xfrm>
            <a:prstGeom prst="arc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sp>
          <p:nvSpPr>
            <p:cNvPr id="12" name="Arc 11"/>
            <p:cNvSpPr/>
            <p:nvPr/>
          </p:nvSpPr>
          <p:spPr>
            <a:xfrm rot="16200000">
              <a:off x="8562798" y="2231885"/>
              <a:ext cx="1773378" cy="1773378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sp>
          <p:nvSpPr>
            <p:cNvPr id="13" name="Arc 12"/>
            <p:cNvSpPr/>
            <p:nvPr/>
          </p:nvSpPr>
          <p:spPr>
            <a:xfrm>
              <a:off x="8562796" y="2231885"/>
              <a:ext cx="1773378" cy="1773378"/>
            </a:xfrm>
            <a:prstGeom prst="arc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sp>
          <p:nvSpPr>
            <p:cNvPr id="14" name="Arc 13"/>
            <p:cNvSpPr/>
            <p:nvPr/>
          </p:nvSpPr>
          <p:spPr>
            <a:xfrm rot="5400000">
              <a:off x="8562796" y="2231885"/>
              <a:ext cx="1773378" cy="1773378"/>
            </a:xfrm>
            <a:prstGeom prst="arc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8581186" y="2231885"/>
              <a:ext cx="1773378" cy="1773378"/>
            </a:xfrm>
            <a:prstGeom prst="arc">
              <a:avLst>
                <a:gd name="adj1" fmla="val 16200000"/>
                <a:gd name="adj2" fmla="val 19020569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8752860" y="3640753"/>
              <a:ext cx="87845" cy="104384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 rot="10800000">
              <a:off x="10336174" y="2544779"/>
              <a:ext cx="1010006" cy="1010006"/>
            </a:xfrm>
            <a:prstGeom prst="arc">
              <a:avLst>
                <a:gd name="adj1" fmla="val 10944184"/>
                <a:gd name="adj2" fmla="val 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cxnSp>
          <p:nvCxnSpPr>
            <p:cNvPr id="18" name="Straight Arrow Connector 17"/>
            <p:cNvCxnSpPr>
              <a:stCxn id="17" idx="0"/>
            </p:cNvCxnSpPr>
            <p:nvPr/>
          </p:nvCxnSpPr>
          <p:spPr>
            <a:xfrm flipV="1">
              <a:off x="11345736" y="2787498"/>
              <a:ext cx="28384" cy="28345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 flipV="1">
              <a:off x="7676109" y="4334308"/>
              <a:ext cx="825354" cy="457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sp>
          <p:nvSpPr>
            <p:cNvPr id="20" name="Rounded Rectangle 19"/>
            <p:cNvSpPr/>
            <p:nvPr/>
          </p:nvSpPr>
          <p:spPr>
            <a:xfrm flipV="1">
              <a:off x="9591213" y="4334308"/>
              <a:ext cx="825354" cy="45719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sp>
          <p:nvSpPr>
            <p:cNvPr id="21" name="Rounded Rectangle 20"/>
            <p:cNvSpPr/>
            <p:nvPr/>
          </p:nvSpPr>
          <p:spPr>
            <a:xfrm flipV="1">
              <a:off x="8633661" y="4334308"/>
              <a:ext cx="825354" cy="4571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sp>
          <p:nvSpPr>
            <p:cNvPr id="22" name="Rounded Rectangle 21"/>
            <p:cNvSpPr/>
            <p:nvPr/>
          </p:nvSpPr>
          <p:spPr>
            <a:xfrm flipV="1">
              <a:off x="10548766" y="4334308"/>
              <a:ext cx="825354" cy="45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87824" y="4108349"/>
              <a:ext cx="595691" cy="209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25" dirty="0">
                  <a:solidFill>
                    <a:schemeClr val="accent6">
                      <a:lumMod val="75000"/>
                    </a:schemeClr>
                  </a:solidFill>
                </a:rPr>
                <a:t>Luisteren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76002" y="4108349"/>
              <a:ext cx="538915" cy="209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algn="ctr">
                <a:defRPr sz="1100">
                  <a:solidFill>
                    <a:schemeClr val="accent4">
                      <a:lumMod val="75000"/>
                    </a:schemeClr>
                  </a:solidFill>
                </a:defRPr>
              </a:lvl1pPr>
            </a:lstStyle>
            <a:p>
              <a:r>
                <a:rPr lang="nl-NL" sz="825" dirty="0"/>
                <a:t>Dromen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93040" y="4108349"/>
              <a:ext cx="612570" cy="209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25" dirty="0">
                  <a:solidFill>
                    <a:srgbClr val="C00000"/>
                  </a:solidFill>
                </a:rPr>
                <a:t>Uitvoeren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724568" y="4108349"/>
              <a:ext cx="471398" cy="209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825" dirty="0">
                  <a:solidFill>
                    <a:srgbClr val="0070C0"/>
                  </a:solidFill>
                </a:rPr>
                <a:t>Vieren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15709" y="3502466"/>
              <a:ext cx="531242" cy="265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600" dirty="0">
                  <a:solidFill>
                    <a:schemeClr val="accent6">
                      <a:lumMod val="75000"/>
                    </a:schemeClr>
                  </a:solidFill>
                </a:rPr>
                <a:t>Begrip van</a:t>
              </a:r>
              <a:br>
                <a:rPr lang="nl-NL" sz="600" dirty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nl-NL" sz="600" dirty="0">
                  <a:solidFill>
                    <a:schemeClr val="accent6">
                      <a:lumMod val="75000"/>
                    </a:schemeClr>
                  </a:solidFill>
                </a:rPr>
                <a:t>condities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62341" y="2787498"/>
              <a:ext cx="474466" cy="265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algn="ctr">
                <a:defRPr sz="800">
                  <a:solidFill>
                    <a:schemeClr val="accent4">
                      <a:lumMod val="75000"/>
                    </a:schemeClr>
                  </a:solidFill>
                </a:defRPr>
              </a:lvl1pPr>
            </a:lstStyle>
            <a:p>
              <a:r>
                <a:rPr lang="nl-NL" sz="600" dirty="0"/>
                <a:t>Definieer</a:t>
              </a:r>
              <a:br>
                <a:rPr lang="nl-NL" sz="600" dirty="0"/>
              </a:br>
              <a:r>
                <a:rPr lang="nl-NL" sz="600" dirty="0"/>
                <a:t>doelen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718619" y="2445206"/>
              <a:ext cx="766020" cy="265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algn="ctr">
                <a:defRPr sz="800">
                  <a:solidFill>
                    <a:schemeClr val="accent4">
                      <a:lumMod val="75000"/>
                    </a:schemeClr>
                  </a:solidFill>
                </a:defRPr>
              </a:lvl1pPr>
            </a:lstStyle>
            <a:p>
              <a:r>
                <a:rPr lang="nl-NL" sz="600" dirty="0"/>
                <a:t>Vind</a:t>
              </a:r>
              <a:br>
                <a:rPr lang="nl-NL" sz="600" dirty="0"/>
              </a:br>
              <a:r>
                <a:rPr lang="nl-NL" sz="600" dirty="0"/>
                <a:t>overeenstemming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43277" y="1986932"/>
              <a:ext cx="1031487" cy="176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algn="ctr">
                <a:defRPr sz="800">
                  <a:solidFill>
                    <a:srgbClr val="C00000"/>
                  </a:solidFill>
                </a:defRPr>
              </a:lvl1pPr>
            </a:lstStyle>
            <a:p>
              <a:r>
                <a:rPr lang="nl-NL" sz="600"/>
                <a:t>Uitwisselen en </a:t>
              </a:r>
              <a:r>
                <a:rPr lang="nl-NL" sz="600" dirty="0"/>
                <a:t>Realiseren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055207" y="2191470"/>
              <a:ext cx="561932" cy="265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algn="ctr">
                <a:defRPr sz="800">
                  <a:solidFill>
                    <a:srgbClr val="C00000"/>
                  </a:solidFill>
                </a:defRPr>
              </a:lvl1pPr>
            </a:lstStyle>
            <a:p>
              <a:r>
                <a:rPr lang="nl-NL" sz="600" dirty="0"/>
                <a:t>Vind</a:t>
              </a:r>
              <a:br>
                <a:rPr lang="nl-NL" sz="600" dirty="0"/>
              </a:br>
              <a:r>
                <a:rPr lang="nl-NL" sz="600" dirty="0"/>
                <a:t>uitdagingen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097409" y="3640753"/>
              <a:ext cx="477535" cy="265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algn="ctr">
                <a:defRPr sz="800">
                  <a:solidFill>
                    <a:srgbClr val="C00000"/>
                  </a:solidFill>
                </a:defRPr>
              </a:lvl1pPr>
            </a:lstStyle>
            <a:p>
              <a:r>
                <a:rPr lang="nl-NL" sz="600" dirty="0"/>
                <a:t>Geef</a:t>
              </a:r>
              <a:br>
                <a:rPr lang="nl-NL" sz="600" dirty="0"/>
              </a:br>
              <a:r>
                <a:rPr lang="nl-NL" sz="600" dirty="0"/>
                <a:t>feedback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83522" y="3605273"/>
              <a:ext cx="601829" cy="265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algn="ctr">
                <a:defRPr sz="800">
                  <a:solidFill>
                    <a:schemeClr val="accent4">
                      <a:lumMod val="75000"/>
                    </a:schemeClr>
                  </a:solidFill>
                </a:defRPr>
              </a:lvl1pPr>
            </a:lstStyle>
            <a:p>
              <a:r>
                <a:rPr lang="nl-NL" sz="600" dirty="0"/>
                <a:t>Vind</a:t>
              </a:r>
              <a:br>
                <a:rPr lang="nl-NL" sz="600" dirty="0"/>
              </a:br>
              <a:r>
                <a:rPr lang="nl-NL" sz="600" dirty="0"/>
                <a:t>alternatieven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369618" y="2805350"/>
              <a:ext cx="420759" cy="176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algn="ctr">
                <a:defRPr sz="800">
                  <a:solidFill>
                    <a:srgbClr val="C00000"/>
                  </a:solidFill>
                </a:defRPr>
              </a:lvl1pPr>
            </a:lstStyle>
            <a:p>
              <a:r>
                <a:rPr lang="nl-NL" sz="600" dirty="0">
                  <a:solidFill>
                    <a:srgbClr val="0070C0"/>
                  </a:solidFill>
                </a:rPr>
                <a:t>Review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098191" y="3444346"/>
              <a:ext cx="531242" cy="265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algn="ctr">
                <a:defRPr sz="800">
                  <a:solidFill>
                    <a:srgbClr val="C00000"/>
                  </a:solidFill>
                </a:defRPr>
              </a:lvl1pPr>
            </a:lstStyle>
            <a:p>
              <a:r>
                <a:rPr lang="nl-NL" sz="600" dirty="0">
                  <a:solidFill>
                    <a:srgbClr val="0070C0"/>
                  </a:solidFill>
                </a:rPr>
                <a:t>Opschalen</a:t>
              </a:r>
              <a:br>
                <a:rPr lang="nl-NL" sz="600" dirty="0">
                  <a:solidFill>
                    <a:srgbClr val="0070C0"/>
                  </a:solidFill>
                </a:rPr>
              </a:br>
              <a:r>
                <a:rPr lang="nl-NL" sz="600" dirty="0">
                  <a:solidFill>
                    <a:srgbClr val="0070C0"/>
                  </a:solidFill>
                </a:rPr>
                <a:t>wat werkt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8196813" y="3732613"/>
              <a:ext cx="114406" cy="114406"/>
              <a:chOff x="7503393" y="3732613"/>
              <a:chExt cx="114406" cy="114406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7510536" y="3742756"/>
                <a:ext cx="98065" cy="98065"/>
              </a:xfrm>
              <a:prstGeom prst="ellipse">
                <a:avLst/>
              </a:prstGeom>
              <a:solidFill>
                <a:srgbClr val="FDF3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/>
              </a:p>
            </p:txBody>
          </p:sp>
          <p:sp>
            <p:nvSpPr>
              <p:cNvPr id="62" name="Donut 61"/>
              <p:cNvSpPr/>
              <p:nvPr/>
            </p:nvSpPr>
            <p:spPr>
              <a:xfrm>
                <a:off x="7503393" y="3732613"/>
                <a:ext cx="114406" cy="114406"/>
              </a:xfrm>
              <a:prstGeom prst="donut">
                <a:avLst>
                  <a:gd name="adj" fmla="val 16675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8502541" y="3049800"/>
              <a:ext cx="114406" cy="114406"/>
              <a:chOff x="7503393" y="3732613"/>
              <a:chExt cx="114406" cy="114406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7510536" y="3742756"/>
                <a:ext cx="98065" cy="98065"/>
              </a:xfrm>
              <a:prstGeom prst="ellipse">
                <a:avLst/>
              </a:prstGeom>
              <a:solidFill>
                <a:srgbClr val="FDF3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/>
              </a:p>
            </p:txBody>
          </p:sp>
          <p:sp>
            <p:nvSpPr>
              <p:cNvPr id="60" name="Donut 59"/>
              <p:cNvSpPr/>
              <p:nvPr/>
            </p:nvSpPr>
            <p:spPr>
              <a:xfrm>
                <a:off x="7503393" y="3732613"/>
                <a:ext cx="114406" cy="114406"/>
              </a:xfrm>
              <a:prstGeom prst="donut">
                <a:avLst>
                  <a:gd name="adj" fmla="val 16675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9371030" y="3944831"/>
              <a:ext cx="114406" cy="114406"/>
              <a:chOff x="7503393" y="3732613"/>
              <a:chExt cx="114406" cy="114406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7510536" y="3742756"/>
                <a:ext cx="98065" cy="98065"/>
              </a:xfrm>
              <a:prstGeom prst="ellipse">
                <a:avLst/>
              </a:prstGeom>
              <a:solidFill>
                <a:srgbClr val="FDF3ED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Donut 57"/>
              <p:cNvSpPr/>
              <p:nvPr/>
            </p:nvSpPr>
            <p:spPr>
              <a:xfrm>
                <a:off x="7503393" y="3732613"/>
                <a:ext cx="114406" cy="114406"/>
              </a:xfrm>
              <a:prstGeom prst="donut">
                <a:avLst>
                  <a:gd name="adj" fmla="val 16675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0085991" y="3601800"/>
              <a:ext cx="114406" cy="114406"/>
              <a:chOff x="7503393" y="3732613"/>
              <a:chExt cx="114406" cy="114406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7510536" y="3742756"/>
                <a:ext cx="98065" cy="98065"/>
              </a:xfrm>
              <a:prstGeom prst="ellipse">
                <a:avLst/>
              </a:prstGeom>
              <a:solidFill>
                <a:srgbClr val="FDF3ED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Donut 55"/>
              <p:cNvSpPr/>
              <p:nvPr/>
            </p:nvSpPr>
            <p:spPr>
              <a:xfrm>
                <a:off x="7503393" y="3732613"/>
                <a:ext cx="114406" cy="114406"/>
              </a:xfrm>
              <a:prstGeom prst="donut">
                <a:avLst>
                  <a:gd name="adj" fmla="val 16675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1099552" y="3393931"/>
              <a:ext cx="114406" cy="114406"/>
              <a:chOff x="7503393" y="3732613"/>
              <a:chExt cx="114406" cy="114406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7510536" y="3742756"/>
                <a:ext cx="98065" cy="98065"/>
              </a:xfrm>
              <a:prstGeom prst="ellipse">
                <a:avLst/>
              </a:prstGeom>
              <a:solidFill>
                <a:srgbClr val="FDF3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/>
              </a:p>
            </p:txBody>
          </p:sp>
          <p:sp>
            <p:nvSpPr>
              <p:cNvPr id="54" name="Donut 53"/>
              <p:cNvSpPr/>
              <p:nvPr/>
            </p:nvSpPr>
            <p:spPr>
              <a:xfrm>
                <a:off x="7503393" y="3732613"/>
                <a:ext cx="114406" cy="114406"/>
              </a:xfrm>
              <a:prstGeom prst="donut">
                <a:avLst>
                  <a:gd name="adj" fmla="val 16675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0281319" y="3018116"/>
              <a:ext cx="114406" cy="114406"/>
              <a:chOff x="7503393" y="3732613"/>
              <a:chExt cx="114406" cy="114406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7510536" y="3742756"/>
                <a:ext cx="98065" cy="98065"/>
              </a:xfrm>
              <a:prstGeom prst="ellipse">
                <a:avLst/>
              </a:prstGeom>
              <a:solidFill>
                <a:srgbClr val="FDF3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/>
              </a:p>
            </p:txBody>
          </p:sp>
          <p:sp>
            <p:nvSpPr>
              <p:cNvPr id="52" name="Donut 51"/>
              <p:cNvSpPr/>
              <p:nvPr/>
            </p:nvSpPr>
            <p:spPr>
              <a:xfrm>
                <a:off x="7503393" y="3732613"/>
                <a:ext cx="114406" cy="114406"/>
              </a:xfrm>
              <a:prstGeom prst="donut">
                <a:avLst>
                  <a:gd name="adj" fmla="val 16675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0052284" y="2472822"/>
              <a:ext cx="114406" cy="114406"/>
              <a:chOff x="7503393" y="3732613"/>
              <a:chExt cx="114406" cy="114406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7510536" y="3742756"/>
                <a:ext cx="98065" cy="98065"/>
              </a:xfrm>
              <a:prstGeom prst="ellipse">
                <a:avLst/>
              </a:prstGeom>
              <a:solidFill>
                <a:srgbClr val="FDF3ED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Donut 49"/>
              <p:cNvSpPr/>
              <p:nvPr/>
            </p:nvSpPr>
            <p:spPr>
              <a:xfrm>
                <a:off x="7503393" y="3732613"/>
                <a:ext cx="114406" cy="114406"/>
              </a:xfrm>
              <a:prstGeom prst="donut">
                <a:avLst>
                  <a:gd name="adj" fmla="val 16675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02539" y="2173882"/>
              <a:ext cx="114406" cy="114406"/>
              <a:chOff x="7503393" y="3732613"/>
              <a:chExt cx="114406" cy="11440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7510536" y="3742756"/>
                <a:ext cx="98065" cy="98065"/>
              </a:xfrm>
              <a:prstGeom prst="ellipse">
                <a:avLst/>
              </a:prstGeom>
              <a:solidFill>
                <a:srgbClr val="FDF3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/>
              </a:p>
            </p:txBody>
          </p:sp>
          <p:sp>
            <p:nvSpPr>
              <p:cNvPr id="48" name="Donut 47"/>
              <p:cNvSpPr/>
              <p:nvPr/>
            </p:nvSpPr>
            <p:spPr>
              <a:xfrm>
                <a:off x="7503393" y="3732613"/>
                <a:ext cx="114406" cy="114406"/>
              </a:xfrm>
              <a:prstGeom prst="donut">
                <a:avLst>
                  <a:gd name="adj" fmla="val 16675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8870603" y="2349151"/>
              <a:ext cx="114406" cy="114406"/>
              <a:chOff x="7503393" y="3732613"/>
              <a:chExt cx="114406" cy="114406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7510536" y="3742756"/>
                <a:ext cx="98065" cy="98065"/>
              </a:xfrm>
              <a:prstGeom prst="ellipse">
                <a:avLst/>
              </a:prstGeom>
              <a:solidFill>
                <a:srgbClr val="FDF3ED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Donut 45"/>
              <p:cNvSpPr/>
              <p:nvPr/>
            </p:nvSpPr>
            <p:spPr>
              <a:xfrm>
                <a:off x="7503393" y="3732613"/>
                <a:ext cx="114406" cy="114406"/>
              </a:xfrm>
              <a:prstGeom prst="donut">
                <a:avLst>
                  <a:gd name="adj" fmla="val 16675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51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Deliverables per fase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 smtClean="0"/>
              <a:t>Fase 1: Vooronderzoek – deliverables</a:t>
            </a:r>
          </a:p>
          <a:p>
            <a:pPr marL="702038" lvl="1" indent="-342900">
              <a:buFont typeface="+mj-lt"/>
              <a:buAutoNum type="arabicPeriod"/>
            </a:pPr>
            <a:r>
              <a:rPr lang="nl-NL" dirty="0" smtClean="0"/>
              <a:t>Samenvatting resultaten gesprekken (</a:t>
            </a:r>
            <a:r>
              <a:rPr lang="nl-NL" dirty="0" err="1" smtClean="0"/>
              <a:t>Final</a:t>
            </a:r>
            <a:r>
              <a:rPr lang="nl-NL" dirty="0" smtClean="0"/>
              <a:t>)</a:t>
            </a:r>
          </a:p>
          <a:p>
            <a:pPr lvl="2"/>
            <a:r>
              <a:rPr lang="nl-NL" dirty="0"/>
              <a:t>waarom aan de slag met onderwerp, wat wil men weten/ ondersteunen, hoe georganiseerd</a:t>
            </a:r>
            <a:endParaRPr lang="nl-NL" dirty="0" smtClean="0"/>
          </a:p>
          <a:p>
            <a:pPr marL="702038" lvl="1" indent="-342900">
              <a:buFont typeface="+mj-lt"/>
              <a:buAutoNum type="arabicPeriod"/>
            </a:pPr>
            <a:r>
              <a:rPr lang="nl-NL" dirty="0" smtClean="0"/>
              <a:t>Synergie analyse </a:t>
            </a:r>
            <a:r>
              <a:rPr lang="nl-NL" dirty="0" err="1" smtClean="0"/>
              <a:t>ogv</a:t>
            </a:r>
            <a:r>
              <a:rPr lang="nl-NL" dirty="0" smtClean="0"/>
              <a:t> (draft, finaliseren in fase 2)</a:t>
            </a:r>
          </a:p>
          <a:p>
            <a:pPr lvl="2"/>
            <a:r>
              <a:rPr lang="nl-NL" dirty="0"/>
              <a:t>Vraagarticulatie (type onderzoeksvragen/ inzichten)</a:t>
            </a:r>
          </a:p>
          <a:p>
            <a:pPr lvl="2"/>
            <a:r>
              <a:rPr lang="nl-NL" dirty="0"/>
              <a:t>Beschikbare databronnen en mogelijkheden</a:t>
            </a:r>
          </a:p>
          <a:p>
            <a:pPr lvl="2"/>
            <a:r>
              <a:rPr lang="nl-NL" dirty="0"/>
              <a:t>Aanwezige en gewenste competenties</a:t>
            </a:r>
          </a:p>
          <a:p>
            <a:pPr lvl="2"/>
            <a:r>
              <a:rPr lang="nl-NL" dirty="0"/>
              <a:t>Organisatie, Product, Markt en </a:t>
            </a:r>
            <a:r>
              <a:rPr lang="nl-NL" dirty="0" smtClean="0"/>
              <a:t>Techniek</a:t>
            </a:r>
          </a:p>
          <a:p>
            <a:pPr marL="717550" lvl="1" indent="-358775">
              <a:buFont typeface="+mj-lt"/>
              <a:buAutoNum type="arabicPeriod"/>
            </a:pPr>
            <a:r>
              <a:rPr lang="nl-NL" dirty="0" smtClean="0"/>
              <a:t>Scope beschrijvingen </a:t>
            </a:r>
            <a:r>
              <a:rPr lang="nl-NL" dirty="0" err="1" smtClean="0"/>
              <a:t>Proof</a:t>
            </a:r>
            <a:r>
              <a:rPr lang="nl-NL" dirty="0" smtClean="0"/>
              <a:t> of </a:t>
            </a:r>
            <a:r>
              <a:rPr lang="nl-NL" dirty="0" err="1" smtClean="0"/>
              <a:t>Values</a:t>
            </a:r>
            <a:r>
              <a:rPr lang="nl-NL" dirty="0" smtClean="0"/>
              <a:t> (draft, finaliseren in fase 2)</a:t>
            </a:r>
          </a:p>
          <a:p>
            <a:pPr marL="342900" indent="-342900">
              <a:buFont typeface="+mj-lt"/>
              <a:buAutoNum type="arabicPeriod"/>
            </a:pP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Fase 2: Dromen – </a:t>
            </a:r>
            <a:r>
              <a:rPr lang="nl-NL" dirty="0"/>
              <a:t>d</a:t>
            </a:r>
            <a:r>
              <a:rPr lang="nl-NL" dirty="0" smtClean="0"/>
              <a:t>eliverables</a:t>
            </a:r>
          </a:p>
          <a:p>
            <a:pPr marL="702038" lvl="1" indent="-342900">
              <a:buFont typeface="+mj-lt"/>
              <a:buAutoNum type="arabicPeriod"/>
            </a:pPr>
            <a:r>
              <a:rPr lang="nl-NL" dirty="0" smtClean="0"/>
              <a:t>Synergie analyse (</a:t>
            </a:r>
            <a:r>
              <a:rPr lang="nl-NL" dirty="0" err="1" smtClean="0"/>
              <a:t>final</a:t>
            </a:r>
            <a:r>
              <a:rPr lang="nl-NL" dirty="0" smtClean="0"/>
              <a:t>)</a:t>
            </a:r>
          </a:p>
          <a:p>
            <a:pPr marL="702038" lvl="1" indent="-342900">
              <a:buFont typeface="+mj-lt"/>
              <a:buAutoNum type="arabicPeriod"/>
            </a:pPr>
            <a:r>
              <a:rPr lang="nl-NL" dirty="0" smtClean="0"/>
              <a:t>Scope beschrijvingen </a:t>
            </a:r>
            <a:r>
              <a:rPr lang="nl-NL" dirty="0" err="1" smtClean="0"/>
              <a:t>Proof</a:t>
            </a:r>
            <a:r>
              <a:rPr lang="nl-NL" dirty="0" smtClean="0"/>
              <a:t> of </a:t>
            </a:r>
            <a:r>
              <a:rPr lang="nl-NL" dirty="0" err="1" smtClean="0"/>
              <a:t>Values</a:t>
            </a:r>
            <a:r>
              <a:rPr lang="nl-NL" dirty="0" smtClean="0"/>
              <a:t> (</a:t>
            </a:r>
            <a:r>
              <a:rPr lang="nl-NL" dirty="0" err="1" smtClean="0"/>
              <a:t>final</a:t>
            </a:r>
            <a:r>
              <a:rPr lang="nl-NL" dirty="0" smtClean="0"/>
              <a:t>):</a:t>
            </a:r>
          </a:p>
          <a:p>
            <a:pPr lvl="2"/>
            <a:r>
              <a:rPr lang="nl-NL" dirty="0" smtClean="0"/>
              <a:t>Functionele beschrijving “proefopstelling”</a:t>
            </a:r>
          </a:p>
          <a:p>
            <a:pPr lvl="2"/>
            <a:r>
              <a:rPr lang="nl-NL" dirty="0" err="1" smtClean="0"/>
              <a:t>Randvoorwaardelijk</a:t>
            </a:r>
            <a:r>
              <a:rPr lang="nl-NL" dirty="0" smtClean="0"/>
              <a:t>: wie </a:t>
            </a:r>
            <a:r>
              <a:rPr lang="nl-NL" dirty="0"/>
              <a:t>doet de </a:t>
            </a:r>
            <a:r>
              <a:rPr lang="nl-NL" dirty="0" smtClean="0"/>
              <a:t>infra, Wie </a:t>
            </a:r>
            <a:r>
              <a:rPr lang="nl-NL" dirty="0"/>
              <a:t>levert welke </a:t>
            </a:r>
            <a:r>
              <a:rPr lang="nl-NL" dirty="0" smtClean="0"/>
              <a:t>data</a:t>
            </a:r>
            <a:endParaRPr lang="nl-NL" dirty="0"/>
          </a:p>
          <a:p>
            <a:pPr marL="702038" lvl="1" indent="-342900">
              <a:buFont typeface="+mj-lt"/>
              <a:buAutoNum type="arabicPeriod"/>
            </a:pPr>
            <a:r>
              <a:rPr lang="nl-NL" dirty="0" err="1"/>
              <a:t>Use</a:t>
            </a:r>
            <a:r>
              <a:rPr lang="nl-NL" dirty="0"/>
              <a:t> Cases &amp; Kleinschalige demonstraties van bewijslast voor </a:t>
            </a:r>
            <a:r>
              <a:rPr lang="nl-NL" dirty="0" smtClean="0"/>
              <a:t>synergie</a:t>
            </a:r>
          </a:p>
          <a:p>
            <a:pPr marL="342900" indent="-342900">
              <a:buFont typeface="+mj-lt"/>
              <a:buAutoNum type="arabicPeriod"/>
            </a:pP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Fase 3: Uitvoeren – deliverables</a:t>
            </a:r>
          </a:p>
          <a:p>
            <a:pPr marL="702038" lvl="1" indent="-342900">
              <a:buFont typeface="+mj-lt"/>
              <a:buAutoNum type="arabicPeriod"/>
            </a:pPr>
            <a:r>
              <a:rPr lang="nl-NL" dirty="0" smtClean="0"/>
              <a:t>Verslaglegging in lijn met NLIP opdracht</a:t>
            </a:r>
          </a:p>
          <a:p>
            <a:pPr marL="702038" lvl="1" indent="-342900">
              <a:buFont typeface="+mj-lt"/>
              <a:buAutoNum type="arabicPeriod"/>
            </a:pPr>
            <a:r>
              <a:rPr lang="nl-NL" dirty="0" smtClean="0"/>
              <a:t>Evaluatie en eindconclusie van het traject, </a:t>
            </a:r>
            <a:r>
              <a:rPr lang="nl-NL" dirty="0" err="1" smtClean="0"/>
              <a:t>incl</a:t>
            </a:r>
            <a:r>
              <a:rPr lang="nl-NL" dirty="0" smtClean="0"/>
              <a:t> voorstel vervolgacties </a:t>
            </a:r>
            <a:r>
              <a:rPr lang="nl-NL" dirty="0" err="1" smtClean="0"/>
              <a:t>productizen</a:t>
            </a:r>
            <a:r>
              <a:rPr lang="nl-NL" dirty="0" smtClean="0"/>
              <a:t> en business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6E91-AB01-4822-8E70-3764F4A6B580}" type="slidenum">
              <a:rPr lang="nl-NL" smtClean="0"/>
              <a:pPr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612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16369" y="2473158"/>
            <a:ext cx="5511262" cy="791589"/>
          </a:xfrm>
        </p:spPr>
        <p:txBody>
          <a:bodyPr/>
          <a:lstStyle/>
          <a:p>
            <a:r>
              <a:rPr lang="nl-NL" dirty="0" smtClean="0"/>
              <a:t>Samenvatting Interviews</a:t>
            </a:r>
            <a:endParaRPr lang="nl-NL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Februari - Maart 2016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DDA46E91-AB01-4822-8E70-3764F4A6B580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855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Setting van de interviews</a:t>
            </a:r>
            <a:endParaRPr lang="nl-N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1200" dirty="0" smtClean="0"/>
              <a:t>Interviews:</a:t>
            </a:r>
          </a:p>
          <a:p>
            <a:r>
              <a:rPr lang="nl-NL" sz="1200" dirty="0" smtClean="0"/>
              <a:t>Douane: 28 januari, 18 februari, 3 maart</a:t>
            </a:r>
          </a:p>
          <a:p>
            <a:pPr lvl="1"/>
            <a:r>
              <a:rPr lang="nl-NL" sz="900" dirty="0"/>
              <a:t>Maarten Veltman, Marcel Molenhuis, Elbert </a:t>
            </a:r>
            <a:r>
              <a:rPr lang="nl-NL" sz="900" dirty="0" smtClean="0"/>
              <a:t>Wetering</a:t>
            </a:r>
          </a:p>
          <a:p>
            <a:r>
              <a:rPr lang="nl-NL" sz="1200" dirty="0"/>
              <a:t>Portbase: 22 maart</a:t>
            </a:r>
          </a:p>
          <a:p>
            <a:pPr lvl="1"/>
            <a:r>
              <a:rPr lang="nl-NL" sz="900" dirty="0"/>
              <a:t>Marten van der Velde, Dirk </a:t>
            </a:r>
            <a:r>
              <a:rPr lang="nl-NL" sz="900" dirty="0" err="1"/>
              <a:t>Baaijen</a:t>
            </a:r>
            <a:endParaRPr lang="nl-NL" sz="900" dirty="0" smtClean="0"/>
          </a:p>
          <a:p>
            <a:r>
              <a:rPr lang="nl-NL" sz="1200" dirty="0" smtClean="0"/>
              <a:t>Schiphol Cargo: 30 maart</a:t>
            </a:r>
          </a:p>
          <a:p>
            <a:pPr lvl="1"/>
            <a:r>
              <a:rPr lang="nl-NL" sz="900" dirty="0"/>
              <a:t>Jonas van Stekelenburg, Berend-Jan Rietveld, Mark </a:t>
            </a:r>
            <a:r>
              <a:rPr lang="nl-NL" sz="900" dirty="0" smtClean="0"/>
              <a:t>Hensen</a:t>
            </a:r>
          </a:p>
          <a:p>
            <a:r>
              <a:rPr lang="nl-NL" sz="1200" dirty="0" smtClean="0"/>
              <a:t>Havenbedrijf Rotterdam: 7 april</a:t>
            </a:r>
          </a:p>
          <a:p>
            <a:pPr lvl="1"/>
            <a:r>
              <a:rPr lang="nl-NL" sz="900" dirty="0" smtClean="0"/>
              <a:t>Paul Walter</a:t>
            </a:r>
          </a:p>
          <a:p>
            <a:r>
              <a:rPr lang="nl-NL" sz="1200" dirty="0" smtClean="0"/>
              <a:t>ACN: 11 april</a:t>
            </a:r>
          </a:p>
          <a:p>
            <a:pPr lvl="1"/>
            <a:r>
              <a:rPr lang="nl-NL" sz="900" dirty="0" smtClean="0"/>
              <a:t>Ferry </a:t>
            </a:r>
            <a:r>
              <a:rPr lang="nl-NL" sz="900" dirty="0"/>
              <a:t>van der Ent, Thierry </a:t>
            </a:r>
            <a:r>
              <a:rPr lang="nl-NL" sz="900" dirty="0" smtClean="0"/>
              <a:t>Huizing</a:t>
            </a:r>
          </a:p>
          <a:p>
            <a:r>
              <a:rPr lang="nl-NL" sz="1200" dirty="0" err="1" smtClean="0"/>
              <a:t>Cargonaut</a:t>
            </a:r>
            <a:r>
              <a:rPr lang="nl-NL" sz="1200" dirty="0" smtClean="0"/>
              <a:t>: aan verschillende interviews deelgenomen</a:t>
            </a:r>
          </a:p>
          <a:p>
            <a:pPr lvl="1"/>
            <a:r>
              <a:rPr lang="nl-NL" sz="900" dirty="0" smtClean="0"/>
              <a:t>Nanne </a:t>
            </a:r>
            <a:r>
              <a:rPr lang="nl-NL" sz="900" dirty="0"/>
              <a:t>Onland, John Wijenbergh, Mohamed </a:t>
            </a:r>
            <a:r>
              <a:rPr lang="nl-NL" sz="900" dirty="0" smtClean="0"/>
              <a:t>Hassani</a:t>
            </a:r>
          </a:p>
          <a:p>
            <a:pPr marL="0" indent="0">
              <a:buNone/>
            </a:pPr>
            <a:endParaRPr lang="nl-NL" sz="1200" dirty="0" smtClean="0"/>
          </a:p>
          <a:p>
            <a:pPr marL="0" indent="0">
              <a:buNone/>
            </a:pPr>
            <a:r>
              <a:rPr lang="nl-NL" sz="1200" dirty="0" smtClean="0"/>
              <a:t>Interview vragen:</a:t>
            </a:r>
          </a:p>
          <a:p>
            <a:r>
              <a:rPr lang="nl-NL" sz="1200" dirty="0" smtClean="0"/>
              <a:t>Waarom wil men aan </a:t>
            </a:r>
            <a:r>
              <a:rPr lang="nl-NL" sz="1200" dirty="0"/>
              <a:t>de slag met </a:t>
            </a:r>
            <a:r>
              <a:rPr lang="nl-NL" sz="1200" dirty="0" smtClean="0"/>
              <a:t>onderwerp?</a:t>
            </a:r>
          </a:p>
          <a:p>
            <a:r>
              <a:rPr lang="nl-NL" sz="1200" dirty="0" smtClean="0"/>
              <a:t>Wat </a:t>
            </a:r>
            <a:r>
              <a:rPr lang="nl-NL" sz="1200" dirty="0"/>
              <a:t>wil men </a:t>
            </a:r>
            <a:r>
              <a:rPr lang="nl-NL" sz="1200" dirty="0" smtClean="0"/>
              <a:t>weten en/of ondersteunen?</a:t>
            </a:r>
          </a:p>
          <a:p>
            <a:r>
              <a:rPr lang="nl-NL" sz="1200" dirty="0" smtClean="0"/>
              <a:t>Hoe is men nu georganiseerd?</a:t>
            </a:r>
          </a:p>
          <a:p>
            <a:r>
              <a:rPr lang="nl-NL" sz="1200" dirty="0" smtClean="0"/>
              <a:t>Wanneer is het traject geslaagd?</a:t>
            </a:r>
          </a:p>
          <a:p>
            <a:pPr marL="0" indent="0">
              <a:buNone/>
            </a:pPr>
            <a:endParaRPr lang="nl-NL" sz="1200" dirty="0"/>
          </a:p>
          <a:p>
            <a:endParaRPr lang="nl-NL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235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Detail vragenlijst – gebruikt ter inspiratie</a:t>
            </a:r>
            <a:endParaRPr lang="nl-NL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nl-NL" sz="1050"/>
              <a:t>Organisatorisch</a:t>
            </a:r>
          </a:p>
          <a:p>
            <a:r>
              <a:rPr lang="nl-NL" sz="1050"/>
              <a:t>Is er een business plan mbt Big Data/Keten Data analyse en zo ja is inzage daarin mogelijk?</a:t>
            </a:r>
          </a:p>
          <a:p>
            <a:r>
              <a:rPr lang="nl-NL" sz="1050"/>
              <a:t>Wie is eigenaar van welke data, hoe is de Governance georganiseerd en ingeregeld?</a:t>
            </a:r>
          </a:p>
          <a:p>
            <a:r>
              <a:rPr lang="nl-NL" sz="1050"/>
              <a:t>Welke data kan en mag gedeeld worden?</a:t>
            </a:r>
          </a:p>
          <a:p>
            <a:r>
              <a:rPr lang="nl-NL" sz="1050"/>
              <a:t>Hoe worden bevindingen uit (Big) data analyse naar de lijn gebracht?</a:t>
            </a:r>
          </a:p>
          <a:p>
            <a:r>
              <a:rPr lang="nl-NL" sz="1050"/>
              <a:t>Is er ervaring opgedaan met een hackathon of markt consultatie?</a:t>
            </a:r>
          </a:p>
          <a:p>
            <a:pPr marL="0" indent="0">
              <a:buNone/>
            </a:pPr>
            <a:endParaRPr lang="nl-NL" sz="1050"/>
          </a:p>
          <a:p>
            <a:pPr marL="0" indent="0">
              <a:buNone/>
            </a:pPr>
            <a:r>
              <a:rPr lang="nl-NL" sz="1050"/>
              <a:t>Technisch</a:t>
            </a:r>
          </a:p>
          <a:p>
            <a:r>
              <a:rPr lang="nl-NL" sz="1050"/>
              <a:t>Wat is de data kwaliteit, hoe is de data lineage, de data security?</a:t>
            </a:r>
          </a:p>
          <a:p>
            <a:r>
              <a:rPr lang="nl-NL" sz="1050"/>
              <a:t>In hoeverre wordt historie vastgehouden?</a:t>
            </a:r>
          </a:p>
          <a:p>
            <a:r>
              <a:rPr lang="nl-NL" sz="1050"/>
              <a:t>Wordt er gebruik gemaakt van externe databronnen?</a:t>
            </a:r>
          </a:p>
          <a:p>
            <a:r>
              <a:rPr lang="nl-NL" sz="1050"/>
              <a:t>Welke methoden en technieken worden toegepast en voldoen deze?</a:t>
            </a:r>
          </a:p>
          <a:p>
            <a:r>
              <a:rPr lang="nl-NL" sz="1050"/>
              <a:t>Welke tooling wordt gebruikt ter ondersteuning en voldoen deze?</a:t>
            </a:r>
          </a:p>
          <a:p>
            <a:pPr marL="0" indent="0">
              <a:buNone/>
            </a:pPr>
            <a:r>
              <a:rPr lang="nl-NL" sz="1050"/>
              <a:t>Functioneel</a:t>
            </a:r>
          </a:p>
          <a:p>
            <a:r>
              <a:rPr lang="nl-NL" sz="1050"/>
              <a:t>Welke gemeenschappelijke onderzoeksvragen worden onderkend?</a:t>
            </a:r>
          </a:p>
          <a:p>
            <a:r>
              <a:rPr lang="nl-NL" sz="1050"/>
              <a:t>Welke inrichtingsaspecten zijn al gerealiseerd voor data analyse?</a:t>
            </a:r>
          </a:p>
          <a:p>
            <a:r>
              <a:rPr lang="nl-NL" sz="1050"/>
              <a:t>Welke resultaten zijn reeds behaald? </a:t>
            </a:r>
          </a:p>
          <a:p>
            <a:r>
              <a:rPr lang="nl-NL" sz="1050"/>
              <a:t>Worden resultaten omgezet in dashboards/rapportages?</a:t>
            </a:r>
          </a:p>
          <a:p>
            <a:r>
              <a:rPr lang="nl-NL" sz="1050"/>
              <a:t>Welke knelpunten worden ervaren?</a:t>
            </a:r>
          </a:p>
          <a:p>
            <a:r>
              <a:rPr lang="nl-NL" sz="1050"/>
              <a:t>Wat kan er aan data/informatie aan Cargonaut worden geboden?</a:t>
            </a:r>
          </a:p>
          <a:p>
            <a:r>
              <a:rPr lang="nl-NL" sz="1050"/>
              <a:t>Wat wordt er van Cargonaut aan data/informatie gewenst?</a:t>
            </a:r>
          </a:p>
          <a:p>
            <a:pPr marL="0" indent="0">
              <a:buNone/>
            </a:pPr>
            <a:endParaRPr lang="nl-NL" sz="10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501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Beknopt verslag Douane (1/2)</a:t>
            </a:r>
            <a:endParaRPr lang="nl-N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Waarom wil men aan de slag met dit onderwerp?</a:t>
            </a:r>
          </a:p>
          <a:p>
            <a:pPr lvl="1"/>
            <a:r>
              <a:rPr lang="nl-NL" sz="1600" dirty="0" smtClean="0"/>
              <a:t>Het combineren van data zou kunnen leiden tot verbetering van risk </a:t>
            </a:r>
            <a:r>
              <a:rPr lang="nl-NL" sz="1600" dirty="0" err="1" smtClean="0"/>
              <a:t>profiling</a:t>
            </a:r>
            <a:r>
              <a:rPr lang="nl-NL" sz="1600" dirty="0" smtClean="0"/>
              <a:t> met als gevolg reductie van </a:t>
            </a:r>
            <a:r>
              <a:rPr lang="nl-NL" sz="1600" dirty="0" err="1" smtClean="0"/>
              <a:t>false</a:t>
            </a:r>
            <a:r>
              <a:rPr lang="nl-NL" sz="1600" dirty="0" smtClean="0"/>
              <a:t> </a:t>
            </a:r>
            <a:r>
              <a:rPr lang="nl-NL" sz="1600" dirty="0" err="1" smtClean="0"/>
              <a:t>positives</a:t>
            </a:r>
            <a:endParaRPr lang="nl-NL" sz="1600" dirty="0" smtClean="0"/>
          </a:p>
          <a:p>
            <a:endParaRPr lang="nl-NL" sz="1800" dirty="0" smtClean="0"/>
          </a:p>
          <a:p>
            <a:r>
              <a:rPr lang="nl-NL" sz="1800" dirty="0" smtClean="0"/>
              <a:t>Wat </a:t>
            </a:r>
            <a:r>
              <a:rPr lang="nl-NL" sz="1800" dirty="0"/>
              <a:t>wil men weten en/of ondersteunen?</a:t>
            </a:r>
          </a:p>
          <a:p>
            <a:pPr lvl="1"/>
            <a:r>
              <a:rPr lang="nl-NL" sz="1600" dirty="0"/>
              <a:t>Uitwisselen van proces informatie op basis van een gezamenlijk model overzicht van het logistieke proces</a:t>
            </a:r>
          </a:p>
          <a:p>
            <a:pPr lvl="1"/>
            <a:r>
              <a:rPr lang="nl-NL" sz="1600" dirty="0"/>
              <a:t>Uitwisselen van logistieke events, </a:t>
            </a:r>
            <a:r>
              <a:rPr lang="nl-NL" sz="1600" dirty="0" err="1"/>
              <a:t>timestamps</a:t>
            </a:r>
            <a:r>
              <a:rPr lang="nl-NL" sz="1600" dirty="0"/>
              <a:t>, locaties</a:t>
            </a:r>
          </a:p>
          <a:p>
            <a:pPr lvl="1"/>
            <a:r>
              <a:rPr lang="nl-NL" sz="1600" dirty="0"/>
              <a:t>Uitwisselen van statusberichten tussen </a:t>
            </a:r>
            <a:r>
              <a:rPr lang="nl-NL" sz="1600" dirty="0" err="1"/>
              <a:t>Cargonaut</a:t>
            </a:r>
            <a:r>
              <a:rPr lang="nl-NL" sz="1600" dirty="0"/>
              <a:t> en Douane proces</a:t>
            </a:r>
          </a:p>
          <a:p>
            <a:pPr lvl="1"/>
            <a:r>
              <a:rPr lang="nl-NL" sz="1600" dirty="0" err="1"/>
              <a:t>Learnings</a:t>
            </a:r>
            <a:r>
              <a:rPr lang="nl-NL" sz="1600" dirty="0"/>
              <a:t> op gebied van kwaliteit (juistheid, tijdigheid, volledigheid)</a:t>
            </a:r>
          </a:p>
          <a:p>
            <a:endParaRPr lang="nl-N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401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Beknopt verslag Douane </a:t>
            </a:r>
            <a:r>
              <a:rPr lang="nl-NL" dirty="0" smtClean="0"/>
              <a:t>(2/2)</a:t>
            </a:r>
            <a:endParaRPr lang="nl-N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1800" dirty="0"/>
              <a:t>Hoe is men nu georganiseerd</a:t>
            </a:r>
            <a:r>
              <a:rPr lang="nl-NL" sz="1800" dirty="0" smtClean="0"/>
              <a:t>?</a:t>
            </a:r>
          </a:p>
          <a:p>
            <a:pPr lvl="1"/>
            <a:r>
              <a:rPr lang="nl-NL" sz="1600" dirty="0" smtClean="0"/>
              <a:t>Douane heeft focus op het inkomende logistieke proces</a:t>
            </a:r>
          </a:p>
          <a:p>
            <a:pPr lvl="1"/>
            <a:r>
              <a:rPr lang="nl-NL" sz="1600" dirty="0" err="1" smtClean="0"/>
              <a:t>Cargonaut</a:t>
            </a:r>
            <a:r>
              <a:rPr lang="nl-NL" sz="1600" dirty="0" smtClean="0"/>
              <a:t> heeft voornamelijk zicht op het uitgaande logistieke proces, het inkomende deel zal </a:t>
            </a:r>
            <a:r>
              <a:rPr lang="nl-NL" sz="1600" dirty="0" err="1" smtClean="0"/>
              <a:t>gematched</a:t>
            </a:r>
            <a:r>
              <a:rPr lang="nl-NL" sz="1600" dirty="0" smtClean="0"/>
              <a:t> worden tegen douane proces</a:t>
            </a:r>
          </a:p>
          <a:p>
            <a:pPr lvl="1"/>
            <a:r>
              <a:rPr lang="nl-NL" sz="1600" dirty="0" smtClean="0"/>
              <a:t>Douane werkt agile/scrum en voert alle werkzaamheden in-huis uit (geen uitbesteding)</a:t>
            </a:r>
          </a:p>
          <a:p>
            <a:pPr lvl="1"/>
            <a:r>
              <a:rPr lang="nl-NL" sz="1600" dirty="0" smtClean="0"/>
              <a:t>Douane realiseert met als uitgangspunt dat iets direct doorgaat naar productie</a:t>
            </a:r>
          </a:p>
          <a:p>
            <a:endParaRPr lang="nl-NL" sz="1900" dirty="0" smtClean="0"/>
          </a:p>
          <a:p>
            <a:r>
              <a:rPr lang="nl-NL" sz="1900" dirty="0" smtClean="0"/>
              <a:t>Wanneer </a:t>
            </a:r>
            <a:r>
              <a:rPr lang="nl-NL" sz="1900" dirty="0"/>
              <a:t>is het traject geslaagd?</a:t>
            </a:r>
          </a:p>
          <a:p>
            <a:pPr lvl="1"/>
            <a:r>
              <a:rPr lang="nl-NL" sz="1600" dirty="0"/>
              <a:t>Als het combineren van data nieuwe waarde oplevert</a:t>
            </a:r>
          </a:p>
          <a:p>
            <a:pPr lvl="1"/>
            <a:r>
              <a:rPr lang="nl-NL" sz="1600" dirty="0"/>
              <a:t>Verbetering van auto-detectie uit data (douane)</a:t>
            </a:r>
          </a:p>
          <a:p>
            <a:pPr lvl="1"/>
            <a:r>
              <a:rPr lang="nl-NL" sz="1600" dirty="0"/>
              <a:t>Als er een goede exploratie tussen </a:t>
            </a:r>
            <a:r>
              <a:rPr lang="nl-NL" sz="1600" dirty="0" err="1"/>
              <a:t>Cargonaut</a:t>
            </a:r>
            <a:r>
              <a:rPr lang="nl-NL" sz="1600" dirty="0"/>
              <a:t> en douane plaatsgevonden heeft</a:t>
            </a:r>
          </a:p>
          <a:p>
            <a:pPr lvl="1"/>
            <a:r>
              <a:rPr lang="nl-NL" sz="1600" dirty="0"/>
              <a:t>Als daarna de inspectielast omlaag gebracht kan worden </a:t>
            </a:r>
            <a:r>
              <a:rPr lang="nl-NL" sz="1600" dirty="0" err="1"/>
              <a:t>tbv</a:t>
            </a:r>
            <a:r>
              <a:rPr lang="nl-NL" sz="1600" dirty="0"/>
              <a:t> douane en het bedrijfsleven</a:t>
            </a:r>
          </a:p>
          <a:p>
            <a:pPr lvl="1"/>
            <a:r>
              <a:rPr lang="nl-NL" sz="1600" dirty="0"/>
              <a:t>Als er zichtbare resultaten volgen uit samenwerking</a:t>
            </a:r>
          </a:p>
          <a:p>
            <a:pPr lvl="1"/>
            <a:r>
              <a:rPr lang="nl-NL" sz="1600" dirty="0"/>
              <a:t>Als hierdoor de performance van cargohandling verbetert en er wederzijds meer inzicht is in elkaars </a:t>
            </a:r>
            <a:r>
              <a:rPr lang="nl-NL" sz="1600" dirty="0" err="1"/>
              <a:t>supply</a:t>
            </a:r>
            <a:r>
              <a:rPr lang="nl-NL" sz="1600" dirty="0"/>
              <a:t> chain. Dit leidt tot “ </a:t>
            </a:r>
            <a:r>
              <a:rPr lang="nl-NL" sz="1600" dirty="0" err="1"/>
              <a:t>trusted</a:t>
            </a:r>
            <a:r>
              <a:rPr lang="nl-NL" sz="1600" dirty="0"/>
              <a:t> cargo”</a:t>
            </a:r>
          </a:p>
          <a:p>
            <a:endParaRPr lang="nl-NL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1321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Beknopt verslag </a:t>
            </a:r>
            <a:r>
              <a:rPr lang="nl-NL" dirty="0" smtClean="0"/>
              <a:t>Portbase (1/2)</a:t>
            </a:r>
            <a:endParaRPr lang="nl-N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Waarom wil men aan de slag met dit onderwerp?</a:t>
            </a:r>
          </a:p>
          <a:p>
            <a:pPr lvl="1"/>
            <a:r>
              <a:rPr lang="nl-NL" sz="1600" dirty="0" smtClean="0"/>
              <a:t>De visie en positie van Portbase is die van een neutrale en leidende service verlener: “Laat anderen slimmer doen op de service die jij verleent”</a:t>
            </a:r>
          </a:p>
          <a:p>
            <a:r>
              <a:rPr lang="nl-NL" sz="1800" dirty="0"/>
              <a:t>Wat wil men weten en/of ondersteunen?</a:t>
            </a:r>
          </a:p>
          <a:p>
            <a:pPr lvl="1"/>
            <a:r>
              <a:rPr lang="nl-NL" sz="1600" dirty="0"/>
              <a:t>Portbase wil graag knelpuntanalyses aanbieden en klantprocessen kunnen </a:t>
            </a:r>
            <a:r>
              <a:rPr lang="nl-NL" sz="1600" dirty="0" smtClean="0"/>
              <a:t>voorspellen</a:t>
            </a:r>
            <a:endParaRPr lang="nl-NL" sz="1600" dirty="0"/>
          </a:p>
          <a:p>
            <a:pPr lvl="1"/>
            <a:r>
              <a:rPr lang="nl-NL" sz="1600" dirty="0"/>
              <a:t>Het zou interessant kunnen zijn om met </a:t>
            </a:r>
            <a:r>
              <a:rPr lang="nl-NL" sz="1600" dirty="0" err="1"/>
              <a:t>Cargonaut</a:t>
            </a:r>
            <a:r>
              <a:rPr lang="nl-NL" sz="1600" dirty="0"/>
              <a:t> samen te kijken hoe een gezamenlijk klant als Jan de </a:t>
            </a:r>
            <a:r>
              <a:rPr lang="nl-NL" sz="1600" dirty="0" smtClean="0"/>
              <a:t>Rijk </a:t>
            </a:r>
            <a:r>
              <a:rPr lang="nl-NL" sz="1600" dirty="0"/>
              <a:t>meer (data-) service verleend kan worden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0000"/>
            <a:fld id="{96B6D8B9-0CA4-E249-BDC2-A713677BD303}" type="slidenum">
              <a:rPr lang="nl-NL" smtClean="0"/>
              <a:pPr defTabSz="36000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53468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LIP-standaard">
  <a:themeElements>
    <a:clrScheme name="NLIP">
      <a:dk1>
        <a:srgbClr val="000090"/>
      </a:dk1>
      <a:lt1>
        <a:srgbClr val="FFFFFF"/>
      </a:lt1>
      <a:dk2>
        <a:srgbClr val="99B2DB"/>
      </a:dk2>
      <a:lt2>
        <a:srgbClr val="C7DCE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LI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FA052AA0-3E93-4858-8ADF-A0AFC2276C58}" vid="{DC6E8BCF-A591-4CC1-9853-C4BA34CAC950}"/>
    </a:ext>
  </a:extLst>
</a:theme>
</file>

<file path=ppt/theme/theme2.xml><?xml version="1.0" encoding="utf-8"?>
<a:theme xmlns:a="http://schemas.openxmlformats.org/drawingml/2006/main" name="NLIP-w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FA052AA0-3E93-4858-8ADF-A0AFC2276C58}" vid="{C9100970-BD4F-4832-AD9A-441E0E54D57A}"/>
    </a:ext>
  </a:extLst>
</a:theme>
</file>

<file path=ppt/theme/theme3.xml><?xml version="1.0" encoding="utf-8"?>
<a:theme xmlns:a="http://schemas.openxmlformats.org/drawingml/2006/main" name="NLIP-doorzichti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FA052AA0-3E93-4858-8ADF-A0AFC2276C58}" vid="{E878D3F0-EF76-46DF-BC7A-EEFC62B9C62C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9269</TotalTime>
  <Words>2502</Words>
  <Application>Microsoft Office PowerPoint</Application>
  <PresentationFormat>On-screen Show (16:9)</PresentationFormat>
  <Paragraphs>416</Paragraphs>
  <Slides>34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Courier New</vt:lpstr>
      <vt:lpstr>Wingdings</vt:lpstr>
      <vt:lpstr>NLIP-standaard</vt:lpstr>
      <vt:lpstr>NLIP-wit</vt:lpstr>
      <vt:lpstr>NLIP-doorzichtig</vt:lpstr>
      <vt:lpstr>think-cell Slide</vt:lpstr>
      <vt:lpstr>Big data analytics for Smart Mainport Resultaten fase 1 – vooronderzoek</vt:lpstr>
      <vt:lpstr>Deliverables per fase – Fase 1</vt:lpstr>
      <vt:lpstr>Deliverables Fase 1 – Interviews</vt:lpstr>
      <vt:lpstr>Samenvatting Interviews</vt:lpstr>
      <vt:lpstr>Setting van de interviews</vt:lpstr>
      <vt:lpstr>Detail vragenlijst – gebruikt ter inspiratie</vt:lpstr>
      <vt:lpstr>Beknopt verslag Douane (1/2)</vt:lpstr>
      <vt:lpstr>Beknopt verslag Douane (2/2)</vt:lpstr>
      <vt:lpstr>Beknopt verslag Portbase (1/2)</vt:lpstr>
      <vt:lpstr>Beknopt verslag Portbase (2/2)</vt:lpstr>
      <vt:lpstr>Beknopt verslag Schiphol Cargo (1/2)</vt:lpstr>
      <vt:lpstr>Beknopt verslag Schiphol Cargo (2/2)</vt:lpstr>
      <vt:lpstr>Beknopt verslag Havenbedrijf Rotterdam (1/2)</vt:lpstr>
      <vt:lpstr>Beknopt verslag Havenbedrijf Rotterdam (2/2)</vt:lpstr>
      <vt:lpstr>Beknopt verslag ACN (1/2)</vt:lpstr>
      <vt:lpstr>Beknopt verslag ACN (2/2)</vt:lpstr>
      <vt:lpstr>Synergie analyse (draft)</vt:lpstr>
      <vt:lpstr>Synergie analyse (draft)</vt:lpstr>
      <vt:lpstr>1. Beschikbare databronnen en mogelijkheden</vt:lpstr>
      <vt:lpstr>2. Vraagarticulatie</vt:lpstr>
      <vt:lpstr>3. Aanwezige en gewenste competenties</vt:lpstr>
      <vt:lpstr>Relevante competenties (1/2)</vt:lpstr>
      <vt:lpstr>Relevante competenties (2/2)</vt:lpstr>
      <vt:lpstr>Competentieontwikkeling gebaseerd op DAMA</vt:lpstr>
      <vt:lpstr>Geschatte huidige niveau van aanwezige competenties</vt:lpstr>
      <vt:lpstr>Voorgestelde aanpak</vt:lpstr>
      <vt:lpstr> Scope beschrijving Proof of Value (draft)</vt:lpstr>
      <vt:lpstr>Proof of Value 1: Douane – Cargonaut (draft)</vt:lpstr>
      <vt:lpstr>Proof of Value 2: Portbase – Jan de Rijk – Cargonaut – Schiphol</vt:lpstr>
      <vt:lpstr>Appendix</vt:lpstr>
      <vt:lpstr>Tijdsbesteding</vt:lpstr>
      <vt:lpstr>Aanpak voor co-creation en collaboration</vt:lpstr>
      <vt:lpstr>Tijdslijn</vt:lpstr>
      <vt:lpstr>Deliverables per fase</vt:lpstr>
    </vt:vector>
  </TitlesOfParts>
  <Company>Ctrlart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Ron Saraber</dc:creator>
  <cp:lastModifiedBy>Ron Saraber</cp:lastModifiedBy>
  <cp:revision>279</cp:revision>
  <cp:lastPrinted>2015-06-11T14:49:20Z</cp:lastPrinted>
  <dcterms:created xsi:type="dcterms:W3CDTF">2014-10-24T15:00:55Z</dcterms:created>
  <dcterms:modified xsi:type="dcterms:W3CDTF">2016-04-25T17:13:45Z</dcterms:modified>
</cp:coreProperties>
</file>